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6" r:id="rId1"/>
  </p:sldMasterIdLst>
  <p:notesMasterIdLst>
    <p:notesMasterId r:id="rId41"/>
  </p:notesMasterIdLst>
  <p:handoutMasterIdLst>
    <p:handoutMasterId r:id="rId42"/>
  </p:handoutMasterIdLst>
  <p:sldIdLst>
    <p:sldId id="256" r:id="rId2"/>
    <p:sldId id="261" r:id="rId3"/>
    <p:sldId id="273" r:id="rId4"/>
    <p:sldId id="257" r:id="rId5"/>
    <p:sldId id="258" r:id="rId6"/>
    <p:sldId id="259" r:id="rId7"/>
    <p:sldId id="292" r:id="rId8"/>
    <p:sldId id="274" r:id="rId9"/>
    <p:sldId id="260" r:id="rId10"/>
    <p:sldId id="262" r:id="rId11"/>
    <p:sldId id="264" r:id="rId12"/>
    <p:sldId id="293" r:id="rId13"/>
    <p:sldId id="265" r:id="rId14"/>
    <p:sldId id="263" r:id="rId15"/>
    <p:sldId id="288" r:id="rId16"/>
    <p:sldId id="275" r:id="rId17"/>
    <p:sldId id="266" r:id="rId18"/>
    <p:sldId id="267" r:id="rId19"/>
    <p:sldId id="268" r:id="rId20"/>
    <p:sldId id="276" r:id="rId21"/>
    <p:sldId id="269" r:id="rId22"/>
    <p:sldId id="270" r:id="rId23"/>
    <p:sldId id="291" r:id="rId24"/>
    <p:sldId id="277" r:id="rId25"/>
    <p:sldId id="271" r:id="rId26"/>
    <p:sldId id="289" r:id="rId27"/>
    <p:sldId id="295" r:id="rId28"/>
    <p:sldId id="278" r:id="rId29"/>
    <p:sldId id="281" r:id="rId30"/>
    <p:sldId id="284" r:id="rId31"/>
    <p:sldId id="283" r:id="rId32"/>
    <p:sldId id="286" r:id="rId33"/>
    <p:sldId id="280" r:id="rId34"/>
    <p:sldId id="282" r:id="rId35"/>
    <p:sldId id="285" r:id="rId36"/>
    <p:sldId id="279" r:id="rId37"/>
    <p:sldId id="272" r:id="rId38"/>
    <p:sldId id="287" r:id="rId39"/>
    <p:sldId id="294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nal Fellows" initials="DF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4437FF"/>
    <a:srgbClr val="FC3D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10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commentAuthors" Target="commentAuthors.xml"/><Relationship Id="rId4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8.5.9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1.160942</c:v>
                </c:pt>
                <c:pt idx="1">
                  <c:v>1.590582</c:v>
                </c:pt>
                <c:pt idx="2">
                  <c:v>3.305887999999999</c:v>
                </c:pt>
                <c:pt idx="3">
                  <c:v>1.150951</c:v>
                </c:pt>
                <c:pt idx="4">
                  <c:v>1.697756</c:v>
                </c:pt>
                <c:pt idx="5">
                  <c:v>1.690663</c:v>
                </c:pt>
                <c:pt idx="6">
                  <c:v>1.018901</c:v>
                </c:pt>
                <c:pt idx="7">
                  <c:v>1.93807</c:v>
                </c:pt>
                <c:pt idx="8">
                  <c:v>0.923976</c:v>
                </c:pt>
                <c:pt idx="9">
                  <c:v>3.753358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8.5.15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0.409699</c:v>
                </c:pt>
                <c:pt idx="1">
                  <c:v>1.271018</c:v>
                </c:pt>
                <c:pt idx="2">
                  <c:v>3.023401</c:v>
                </c:pt>
                <c:pt idx="3">
                  <c:v>0.869526</c:v>
                </c:pt>
                <c:pt idx="4">
                  <c:v>1.050761</c:v>
                </c:pt>
                <c:pt idx="5">
                  <c:v>1.042461</c:v>
                </c:pt>
                <c:pt idx="6">
                  <c:v>0.487538</c:v>
                </c:pt>
                <c:pt idx="7">
                  <c:v>0.513342</c:v>
                </c:pt>
                <c:pt idx="8">
                  <c:v>0.436915</c:v>
                </c:pt>
                <c:pt idx="9">
                  <c:v>2.567054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8.6b1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1.562244</c:v>
                </c:pt>
                <c:pt idx="1">
                  <c:v>1.808711</c:v>
                </c:pt>
                <c:pt idx="2">
                  <c:v>3.598058</c:v>
                </c:pt>
                <c:pt idx="3">
                  <c:v>1.458989</c:v>
                </c:pt>
                <c:pt idx="4">
                  <c:v>1.84963</c:v>
                </c:pt>
                <c:pt idx="5">
                  <c:v>2.019189</c:v>
                </c:pt>
                <c:pt idx="6">
                  <c:v>1.411733</c:v>
                </c:pt>
                <c:pt idx="7">
                  <c:v>1.558703</c:v>
                </c:pt>
                <c:pt idx="8">
                  <c:v>1.279921</c:v>
                </c:pt>
                <c:pt idx="9">
                  <c:v>4.198717999999999</c:v>
                </c:pt>
                <c:pt idx="10">
                  <c:v>27.213679</c:v>
                </c:pt>
                <c:pt idx="11">
                  <c:v>39.174947</c:v>
                </c:pt>
                <c:pt idx="12">
                  <c:v>58.810915</c:v>
                </c:pt>
                <c:pt idx="13">
                  <c:v>40.356049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8.6b2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Sheet1!$E$2:$E$15</c:f>
              <c:numCache>
                <c:formatCode>General</c:formatCode>
                <c:ptCount val="14"/>
                <c:pt idx="0">
                  <c:v>0.540527</c:v>
                </c:pt>
                <c:pt idx="1">
                  <c:v>1.433993</c:v>
                </c:pt>
                <c:pt idx="2">
                  <c:v>2.110469</c:v>
                </c:pt>
                <c:pt idx="3">
                  <c:v>1.308327</c:v>
                </c:pt>
                <c:pt idx="4">
                  <c:v>1.409534</c:v>
                </c:pt>
                <c:pt idx="5">
                  <c:v>1.398843</c:v>
                </c:pt>
                <c:pt idx="6">
                  <c:v>0.966958</c:v>
                </c:pt>
                <c:pt idx="7">
                  <c:v>1.239049</c:v>
                </c:pt>
                <c:pt idx="8">
                  <c:v>0.792774</c:v>
                </c:pt>
                <c:pt idx="9">
                  <c:v>1.946076</c:v>
                </c:pt>
                <c:pt idx="10">
                  <c:v>1.411008</c:v>
                </c:pt>
                <c:pt idx="11">
                  <c:v>3.848282</c:v>
                </c:pt>
                <c:pt idx="12">
                  <c:v>7.67933</c:v>
                </c:pt>
                <c:pt idx="13">
                  <c:v>4.135916999999999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8.6.0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Sheet1!$F$2:$F$15</c:f>
              <c:numCache>
                <c:formatCode>General</c:formatCode>
                <c:ptCount val="14"/>
                <c:pt idx="0">
                  <c:v>0.543314</c:v>
                </c:pt>
                <c:pt idx="1">
                  <c:v>1.462015</c:v>
                </c:pt>
                <c:pt idx="2">
                  <c:v>2.12324</c:v>
                </c:pt>
                <c:pt idx="3">
                  <c:v>1.303937</c:v>
                </c:pt>
                <c:pt idx="4">
                  <c:v>1.458104</c:v>
                </c:pt>
                <c:pt idx="5">
                  <c:v>1.429321</c:v>
                </c:pt>
                <c:pt idx="6">
                  <c:v>0.340577</c:v>
                </c:pt>
                <c:pt idx="7">
                  <c:v>1.258481</c:v>
                </c:pt>
                <c:pt idx="8">
                  <c:v>0.792493</c:v>
                </c:pt>
                <c:pt idx="9">
                  <c:v>1.292646</c:v>
                </c:pt>
                <c:pt idx="10">
                  <c:v>1.407547</c:v>
                </c:pt>
                <c:pt idx="11">
                  <c:v>3.855555999999999</c:v>
                </c:pt>
                <c:pt idx="12">
                  <c:v>7.645409999999999</c:v>
                </c:pt>
                <c:pt idx="13">
                  <c:v>4.196326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8.6.1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Sheet1!$G$2:$G$15</c:f>
              <c:numCache>
                <c:formatCode>General</c:formatCode>
                <c:ptCount val="14"/>
                <c:pt idx="0">
                  <c:v>0.47374</c:v>
                </c:pt>
                <c:pt idx="1">
                  <c:v>1.411393</c:v>
                </c:pt>
                <c:pt idx="2">
                  <c:v>2.15987</c:v>
                </c:pt>
                <c:pt idx="3">
                  <c:v>1.299643</c:v>
                </c:pt>
                <c:pt idx="4">
                  <c:v>1.538167</c:v>
                </c:pt>
                <c:pt idx="5">
                  <c:v>0.940388</c:v>
                </c:pt>
                <c:pt idx="6">
                  <c:v>0.376333</c:v>
                </c:pt>
                <c:pt idx="7">
                  <c:v>1.190927</c:v>
                </c:pt>
                <c:pt idx="8">
                  <c:v>0.816708</c:v>
                </c:pt>
                <c:pt idx="9">
                  <c:v>1.35141</c:v>
                </c:pt>
                <c:pt idx="10">
                  <c:v>0.508626</c:v>
                </c:pt>
                <c:pt idx="11">
                  <c:v>3.941272</c:v>
                </c:pt>
                <c:pt idx="12">
                  <c:v>11.962028</c:v>
                </c:pt>
                <c:pt idx="13">
                  <c:v>4.309325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4897112"/>
        <c:axId val="-2064894008"/>
      </c:barChart>
      <c:catAx>
        <c:axId val="-20648971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2064894008"/>
        <c:crossesAt val="0.1"/>
        <c:auto val="1"/>
        <c:lblAlgn val="ctr"/>
        <c:lblOffset val="100"/>
        <c:noMultiLvlLbl val="0"/>
      </c:catAx>
      <c:valAx>
        <c:axId val="-2064894008"/>
        <c:scaling>
          <c:logBase val="10.0"/>
          <c:orientation val="minMax"/>
          <c:min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Execution Time</a:t>
                </a:r>
                <a:r>
                  <a:rPr lang="en-US" baseline="0" dirty="0" smtClean="0"/>
                  <a:t> </a:t>
                </a:r>
                <a:r>
                  <a:rPr lang="en-US" b="0" baseline="0" dirty="0" smtClean="0"/>
                  <a:t>(µs/iteration)</a:t>
                </a:r>
                <a:endParaRPr lang="en-US" b="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648971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8.5.9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861369.4740994812</c:v>
                </c:pt>
                <c:pt idx="1">
                  <c:v>628700.6894331761</c:v>
                </c:pt>
                <c:pt idx="2">
                  <c:v>302490.5864929484</c:v>
                </c:pt>
                <c:pt idx="3">
                  <c:v>868846.7189306929</c:v>
                </c:pt>
                <c:pt idx="4">
                  <c:v>589012.7910017692</c:v>
                </c:pt>
                <c:pt idx="5">
                  <c:v>591483.932634712</c:v>
                </c:pt>
                <c:pt idx="6">
                  <c:v>981449.6207187939</c:v>
                </c:pt>
                <c:pt idx="7">
                  <c:v>515977.2350843881</c:v>
                </c:pt>
                <c:pt idx="8">
                  <c:v>1.08227919339896E6</c:v>
                </c:pt>
                <c:pt idx="9">
                  <c:v>266428.08919373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8.5.15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2.44081630660558E6</c:v>
                </c:pt>
                <c:pt idx="1">
                  <c:v>786770.9190585813</c:v>
                </c:pt>
                <c:pt idx="2">
                  <c:v>330753.3469758063</c:v>
                </c:pt>
                <c:pt idx="3">
                  <c:v>1.15005186733922E6</c:v>
                </c:pt>
                <c:pt idx="4">
                  <c:v>951691.2028520281</c:v>
                </c:pt>
                <c:pt idx="5">
                  <c:v>959268.5002124779</c:v>
                </c:pt>
                <c:pt idx="6">
                  <c:v>2.05112216893863E6</c:v>
                </c:pt>
                <c:pt idx="7">
                  <c:v>1.94801905941848E6</c:v>
                </c:pt>
                <c:pt idx="8">
                  <c:v>2.28877470446197E6</c:v>
                </c:pt>
                <c:pt idx="9">
                  <c:v>389551.6027321591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8.6b1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640104.8747826843</c:v>
                </c:pt>
                <c:pt idx="1">
                  <c:v>552879.9238794921</c:v>
                </c:pt>
                <c:pt idx="2">
                  <c:v>277927.7043338378</c:v>
                </c:pt>
                <c:pt idx="3">
                  <c:v>685406.1271195327</c:v>
                </c:pt>
                <c:pt idx="4">
                  <c:v>540648.6702745953</c:v>
                </c:pt>
                <c:pt idx="5">
                  <c:v>495248.3398037529</c:v>
                </c:pt>
                <c:pt idx="6">
                  <c:v>708349.2416767193</c:v>
                </c:pt>
                <c:pt idx="7">
                  <c:v>641559.0397914163</c:v>
                </c:pt>
                <c:pt idx="8">
                  <c:v>781298.2207495617</c:v>
                </c:pt>
                <c:pt idx="9">
                  <c:v>238167.9360223763</c:v>
                </c:pt>
                <c:pt idx="10">
                  <c:v>36746.22604316012</c:v>
                </c:pt>
                <c:pt idx="11">
                  <c:v>25526.51826178603</c:v>
                </c:pt>
                <c:pt idx="12">
                  <c:v>17003.64634694087</c:v>
                </c:pt>
                <c:pt idx="13">
                  <c:v>24779.43269421642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8.6b2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Sheet1!$E$2:$E$15</c:f>
              <c:numCache>
                <c:formatCode>General</c:formatCode>
                <c:ptCount val="14"/>
                <c:pt idx="0">
                  <c:v>1.85004634366091E6</c:v>
                </c:pt>
                <c:pt idx="1">
                  <c:v>697353.4738314622</c:v>
                </c:pt>
                <c:pt idx="2">
                  <c:v>473828.3291533777</c:v>
                </c:pt>
                <c:pt idx="3">
                  <c:v>764334.910156253</c:v>
                </c:pt>
                <c:pt idx="4">
                  <c:v>709454.330296396</c:v>
                </c:pt>
                <c:pt idx="5">
                  <c:v>714876.508657512</c:v>
                </c:pt>
                <c:pt idx="6">
                  <c:v>1.03417108085356E6</c:v>
                </c:pt>
                <c:pt idx="7">
                  <c:v>807070.5839720622</c:v>
                </c:pt>
                <c:pt idx="8">
                  <c:v>1.26139353712407E6</c:v>
                </c:pt>
                <c:pt idx="9">
                  <c:v>513854.5462767127</c:v>
                </c:pt>
                <c:pt idx="10">
                  <c:v>708713.2036104684</c:v>
                </c:pt>
                <c:pt idx="11">
                  <c:v>259856.2163583646</c:v>
                </c:pt>
                <c:pt idx="12">
                  <c:v>130219.6936451487</c:v>
                </c:pt>
                <c:pt idx="13">
                  <c:v>241784.3491540086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8.6.0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Sheet1!$F$2:$F$15</c:f>
              <c:numCache>
                <c:formatCode>General</c:formatCode>
                <c:ptCount val="14"/>
                <c:pt idx="0">
                  <c:v>1.84055628973301E6</c:v>
                </c:pt>
                <c:pt idx="1">
                  <c:v>683987.5103880601</c:v>
                </c:pt>
                <c:pt idx="2">
                  <c:v>470978.3161583241</c:v>
                </c:pt>
                <c:pt idx="3">
                  <c:v>766908.2171914745</c:v>
                </c:pt>
                <c:pt idx="4">
                  <c:v>685822.1361439238</c:v>
                </c:pt>
                <c:pt idx="5">
                  <c:v>699632.9026159973</c:v>
                </c:pt>
                <c:pt idx="6">
                  <c:v>2.93619357737017E6</c:v>
                </c:pt>
                <c:pt idx="7">
                  <c:v>794608.7386301421</c:v>
                </c:pt>
                <c:pt idx="8">
                  <c:v>1.2618407985938E6</c:v>
                </c:pt>
                <c:pt idx="9">
                  <c:v>773607.0045472619</c:v>
                </c:pt>
                <c:pt idx="10">
                  <c:v>710455.8497868988</c:v>
                </c:pt>
                <c:pt idx="11">
                  <c:v>259365.9643382174</c:v>
                </c:pt>
                <c:pt idx="12">
                  <c:v>130797.4327079908</c:v>
                </c:pt>
                <c:pt idx="13">
                  <c:v>238303.6970912174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8.6.1</c:v>
                </c:pt>
              </c:strCache>
            </c:strRef>
          </c:tx>
          <c:invertIfNegative val="0"/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Sheet1!$G$2:$G$15</c:f>
              <c:numCache>
                <c:formatCode>General</c:formatCode>
                <c:ptCount val="14"/>
                <c:pt idx="0">
                  <c:v>2.11086249841685E6</c:v>
                </c:pt>
                <c:pt idx="1">
                  <c:v>708519.880713593</c:v>
                </c:pt>
                <c:pt idx="2">
                  <c:v>462990.8281516943</c:v>
                </c:pt>
                <c:pt idx="3">
                  <c:v>769442.0698607233</c:v>
                </c:pt>
                <c:pt idx="4">
                  <c:v>650124.4663290786</c:v>
                </c:pt>
                <c:pt idx="5">
                  <c:v>1.06339085568935E6</c:v>
                </c:pt>
                <c:pt idx="6">
                  <c:v>2.65722113128532E6</c:v>
                </c:pt>
                <c:pt idx="7">
                  <c:v>839682.0292091789</c:v>
                </c:pt>
                <c:pt idx="8">
                  <c:v>1.22442782487743E6</c:v>
                </c:pt>
                <c:pt idx="9">
                  <c:v>739967.885393774</c:v>
                </c:pt>
                <c:pt idx="10">
                  <c:v>1.96608116769493E6</c:v>
                </c:pt>
                <c:pt idx="11">
                  <c:v>253725.1932878522</c:v>
                </c:pt>
                <c:pt idx="12">
                  <c:v>83597.86484365359</c:v>
                </c:pt>
                <c:pt idx="13">
                  <c:v>232054.9041903314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70738232"/>
        <c:axId val="-2070739144"/>
      </c:barChart>
      <c:catAx>
        <c:axId val="-20707382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2070739144"/>
        <c:crosses val="autoZero"/>
        <c:auto val="1"/>
        <c:lblAlgn val="ctr"/>
        <c:lblOffset val="100"/>
        <c:noMultiLvlLbl val="0"/>
      </c:catAx>
      <c:valAx>
        <c:axId val="-207073914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Iterations per second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70738232"/>
        <c:crosses val="autoZero"/>
        <c:crossBetween val="between"/>
        <c:dispUnits>
          <c:builtInUnit val="millions"/>
          <c:dispUnitsLbl>
            <c:layout/>
            <c:txPr>
              <a:bodyPr/>
              <a:lstStyle/>
              <a:p>
                <a:pPr>
                  <a:defRPr b="0"/>
                </a:pPr>
                <a:endParaRPr lang="en-US"/>
              </a:p>
            </c:txPr>
          </c:dispUnitsLbl>
        </c:dispUnits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8.5.9</c:v>
                </c:pt>
              </c:strCache>
            </c:strRef>
          </c:tx>
          <c:marker>
            <c:symbol val="none"/>
          </c:marker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0.521696555737435</c:v>
                </c:pt>
                <c:pt idx="1">
                  <c:v>0.888326810176125</c:v>
                </c:pt>
                <c:pt idx="2">
                  <c:v>0.955368288602401</c:v>
                </c:pt>
                <c:pt idx="3">
                  <c:v>0.860713583970518</c:v>
                </c:pt>
                <c:pt idx="4">
                  <c:v>0.764602147267053</c:v>
                </c:pt>
                <c:pt idx="5">
                  <c:v>0.762834763442859</c:v>
                </c:pt>
                <c:pt idx="6">
                  <c:v>0.647272143113661</c:v>
                </c:pt>
                <c:pt idx="7">
                  <c:v>0.418813320649487</c:v>
                </c:pt>
                <c:pt idx="8">
                  <c:v>0.642101387987723</c:v>
                </c:pt>
                <c:pt idx="9">
                  <c:v>0.812305906640263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8.5.15</c:v>
                </c:pt>
              </c:strCache>
            </c:strRef>
          </c:tx>
          <c:marker>
            <c:symbol val="none"/>
          </c:marker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1.478303444262565</c:v>
                </c:pt>
                <c:pt idx="1">
                  <c:v>1.111673189823875</c:v>
                </c:pt>
                <c:pt idx="2">
                  <c:v>1.044631711397599</c:v>
                </c:pt>
                <c:pt idx="3">
                  <c:v>1.139286416029482</c:v>
                </c:pt>
                <c:pt idx="4">
                  <c:v>1.235397852732947</c:v>
                </c:pt>
                <c:pt idx="5">
                  <c:v>1.237165236557141</c:v>
                </c:pt>
                <c:pt idx="6">
                  <c:v>1.35272785688634</c:v>
                </c:pt>
                <c:pt idx="7">
                  <c:v>1.581186679350513</c:v>
                </c:pt>
                <c:pt idx="8">
                  <c:v>1.357898612012277</c:v>
                </c:pt>
                <c:pt idx="9">
                  <c:v>1.187694093359737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8.6b1</c:v>
                </c:pt>
              </c:strCache>
            </c:strRef>
          </c:tx>
          <c:marker>
            <c:symbol val="none"/>
          </c:marker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0.38768556180144</c:v>
                </c:pt>
                <c:pt idx="1">
                  <c:v>0.781195356463007</c:v>
                </c:pt>
                <c:pt idx="2">
                  <c:v>0.877790341587382</c:v>
                </c:pt>
                <c:pt idx="3">
                  <c:v>0.678990150154971</c:v>
                </c:pt>
                <c:pt idx="4">
                  <c:v>0.701820300890191</c:v>
                </c:pt>
                <c:pt idx="5">
                  <c:v>0.638720055263075</c:v>
                </c:pt>
                <c:pt idx="6">
                  <c:v>0.467160740657512</c:v>
                </c:pt>
                <c:pt idx="7">
                  <c:v>0.520746756983948</c:v>
                </c:pt>
                <c:pt idx="8">
                  <c:v>0.463533508761356</c:v>
                </c:pt>
                <c:pt idx="9">
                  <c:v>0.726144235725163</c:v>
                </c:pt>
                <c:pt idx="10">
                  <c:v>0.0985867897874307</c:v>
                </c:pt>
                <c:pt idx="11">
                  <c:v>0.17889322068318</c:v>
                </c:pt>
                <c:pt idx="12">
                  <c:v>0.230991177728402</c:v>
                </c:pt>
                <c:pt idx="13">
                  <c:v>0.185917475528054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8.6b2</c:v>
                </c:pt>
              </c:strCache>
            </c:strRef>
          </c:tx>
          <c:marker>
            <c:symbol val="none"/>
          </c:marker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Sheet1!$E$2:$E$15</c:f>
              <c:numCache>
                <c:formatCode>General</c:formatCode>
                <c:ptCount val="14"/>
                <c:pt idx="0">
                  <c:v>1.120498037676062</c:v>
                </c:pt>
                <c:pt idx="1">
                  <c:v>0.985330217360588</c:v>
                </c:pt>
                <c:pt idx="2">
                  <c:v>1.496511230854949</c:v>
                </c:pt>
                <c:pt idx="3">
                  <c:v>0.757180093496849</c:v>
                </c:pt>
                <c:pt idx="4">
                  <c:v>0.920948258882385</c:v>
                </c:pt>
                <c:pt idx="5">
                  <c:v>0.921973738058234</c:v>
                </c:pt>
                <c:pt idx="6">
                  <c:v>0.682042274732359</c:v>
                </c:pt>
                <c:pt idx="7">
                  <c:v>0.655090744878654</c:v>
                </c:pt>
                <c:pt idx="8">
                  <c:v>0.748367469250182</c:v>
                </c:pt>
                <c:pt idx="9">
                  <c:v>1.566678214589505</c:v>
                </c:pt>
                <c:pt idx="10">
                  <c:v>1.901413210212569</c:v>
                </c:pt>
                <c:pt idx="11">
                  <c:v>1.82110677931682</c:v>
                </c:pt>
                <c:pt idx="12">
                  <c:v>1.769008822271598</c:v>
                </c:pt>
                <c:pt idx="13">
                  <c:v>1.814082524471946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8.6.0</c:v>
                </c:pt>
              </c:strCache>
            </c:strRef>
          </c:tx>
          <c:marker>
            <c:symbol val="none"/>
          </c:marker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Sheet1!$F$2:$F$15</c:f>
              <c:numCache>
                <c:formatCode>General</c:formatCode>
                <c:ptCount val="14"/>
                <c:pt idx="0">
                  <c:v>1.114750296901845</c:v>
                </c:pt>
                <c:pt idx="1">
                  <c:v>0.966444690638305</c:v>
                </c:pt>
                <c:pt idx="2">
                  <c:v>1.487509919213661</c:v>
                </c:pt>
                <c:pt idx="3">
                  <c:v>0.759729312217118</c:v>
                </c:pt>
                <c:pt idx="4">
                  <c:v>0.890271121357272</c:v>
                </c:pt>
                <c:pt idx="5">
                  <c:v>0.90231411255176</c:v>
                </c:pt>
                <c:pt idx="6">
                  <c:v>1.936437968185321</c:v>
                </c:pt>
                <c:pt idx="7">
                  <c:v>0.644975595460838</c:v>
                </c:pt>
                <c:pt idx="8">
                  <c:v>0.748632823340199</c:v>
                </c:pt>
                <c:pt idx="9">
                  <c:v>2.358630957845756</c:v>
                </c:pt>
                <c:pt idx="10">
                  <c:v>1.906088571760386</c:v>
                </c:pt>
                <c:pt idx="11">
                  <c:v>1.817671028231178</c:v>
                </c:pt>
                <c:pt idx="12">
                  <c:v>1.776857293347898</c:v>
                </c:pt>
                <c:pt idx="13">
                  <c:v>1.787967558375217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8.6.1</c:v>
                </c:pt>
              </c:strCache>
            </c:strRef>
          </c:tx>
          <c:marker>
            <c:symbol val="none"/>
          </c:marker>
          <c:cat>
            <c:strRef>
              <c:f>Sheet1!$A$2:$A$15</c:f>
              <c:strCache>
                <c:ptCount val="14"/>
                <c:pt idx="0">
                  <c:v>ListConcat</c:v>
                </c:pt>
                <c:pt idx="1">
                  <c:v>Fibonacci</c:v>
                </c:pt>
                <c:pt idx="2">
                  <c:v>ListIterate</c:v>
                </c:pt>
                <c:pt idx="3">
                  <c:v>ProcCall</c:v>
                </c:pt>
                <c:pt idx="4">
                  <c:v>LoopCB</c:v>
                </c:pt>
                <c:pt idx="5">
                  <c:v>EnsDispatch1</c:v>
                </c:pt>
                <c:pt idx="6">
                  <c:v>EnsDispatch2</c:v>
                </c:pt>
                <c:pt idx="7">
                  <c:v>EnsDispatch3</c:v>
                </c:pt>
                <c:pt idx="8">
                  <c:v>EnsDispatch4</c:v>
                </c:pt>
                <c:pt idx="9">
                  <c:v>DictWith</c:v>
                </c:pt>
                <c:pt idx="10">
                  <c:v>TryNormal</c:v>
                </c:pt>
                <c:pt idx="11">
                  <c:v>TryError</c:v>
                </c:pt>
                <c:pt idx="12">
                  <c:v>TryNested</c:v>
                </c:pt>
                <c:pt idx="13">
                  <c:v>TryNestedOver</c:v>
                </c:pt>
              </c:strCache>
            </c:strRef>
          </c:cat>
          <c:val>
            <c:numRef>
              <c:f>Sheet1!$G$2:$G$15</c:f>
              <c:numCache>
                <c:formatCode>General</c:formatCode>
                <c:ptCount val="14"/>
                <c:pt idx="0">
                  <c:v>1.278463804641636</c:v>
                </c:pt>
                <c:pt idx="1">
                  <c:v>1.001107866046921</c:v>
                </c:pt>
                <c:pt idx="2">
                  <c:v>1.462282711862849</c:v>
                </c:pt>
                <c:pt idx="3">
                  <c:v>0.762239445897413</c:v>
                </c:pt>
                <c:pt idx="4">
                  <c:v>0.843931694761052</c:v>
                </c:pt>
                <c:pt idx="5">
                  <c:v>1.371451474993932</c:v>
                </c:pt>
                <c:pt idx="6">
                  <c:v>1.752453900908642</c:v>
                </c:pt>
                <c:pt idx="7">
                  <c:v>0.681561113612464</c:v>
                </c:pt>
                <c:pt idx="8">
                  <c:v>0.72643621963706</c:v>
                </c:pt>
                <c:pt idx="9">
                  <c:v>2.256069492704276</c:v>
                </c:pt>
                <c:pt idx="10">
                  <c:v>5.274817352859698</c:v>
                </c:pt>
                <c:pt idx="11">
                  <c:v>1.778139757652577</c:v>
                </c:pt>
                <c:pt idx="12">
                  <c:v>1.135660484922368</c:v>
                </c:pt>
                <c:pt idx="13">
                  <c:v>1.741083522910534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23538120"/>
        <c:axId val="-2064632520"/>
      </c:lineChart>
      <c:catAx>
        <c:axId val="-21235381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-2064632520"/>
        <c:crosses val="autoZero"/>
        <c:auto val="1"/>
        <c:lblAlgn val="ctr"/>
        <c:lblOffset val="100"/>
        <c:noMultiLvlLbl val="0"/>
      </c:catAx>
      <c:valAx>
        <c:axId val="-206463252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Relative Performance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1235381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4AA98-233B-6F4C-B241-33F76A7608BC}" type="datetimeFigureOut">
              <a:rPr lang="en-US" smtClean="0"/>
              <a:t>22/09/2013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B691BA-EECB-5D42-B3BB-796B5E9A9C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06348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8F88B-D9FB-B442-9240-9BA0469FA698}" type="datetimeFigureOut">
              <a:rPr lang="en-US" smtClean="0"/>
              <a:t>22/09/2013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790E7-5444-CA45-8770-32C2619528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9377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790E7-5444-CA45-8770-32C2619528E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737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Outliers: string last (since functionality needed elsewhere anyway)</a:t>
            </a:r>
          </a:p>
          <a:p>
            <a:r>
              <a:rPr lang="en-GB" dirty="0" smtClean="0"/>
              <a:t>Namespace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eval</a:t>
            </a:r>
            <a:r>
              <a:rPr lang="en-GB" baseline="0" dirty="0" smtClean="0"/>
              <a:t>, array get and array names </a:t>
            </a:r>
            <a:r>
              <a:rPr lang="en-GB" i="1" baseline="0" dirty="0" smtClean="0"/>
              <a:t>not</a:t>
            </a:r>
            <a:r>
              <a:rPr lang="en-GB" baseline="0" dirty="0" smtClean="0"/>
              <a:t> present: too complex to get right!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790E7-5444-CA45-8770-32C2619528E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497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Previous code for expanding list was just a</a:t>
            </a:r>
            <a:r>
              <a:rPr lang="en-GB" baseline="0" dirty="0" smtClean="0"/>
              <a:t> variation on push </a:t>
            </a:r>
            <a:r>
              <a:rPr lang="en-GB" baseline="0" dirty="0" err="1" smtClean="0"/>
              <a:t>args</a:t>
            </a:r>
            <a:r>
              <a:rPr lang="en-GB" baseline="0" dirty="0" smtClean="0"/>
              <a:t> and invoke; now it does direct list construction in TEBC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790E7-5444-CA45-8770-32C2619528E5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098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TODO: Example</a:t>
            </a:r>
            <a:r>
              <a:rPr lang="en-US" baseline="0" dirty="0" smtClean="0"/>
              <a:t> bytecode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790E7-5444-CA45-8770-32C2619528E5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7779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Red is (loop)</a:t>
            </a:r>
            <a:r>
              <a:rPr lang="en-GB" baseline="0" dirty="0" smtClean="0"/>
              <a:t> </a:t>
            </a:r>
            <a:r>
              <a:rPr lang="en-GB" dirty="0" smtClean="0"/>
              <a:t>exception range. 10 is range continue target, 35 is range break target. Indented</a:t>
            </a:r>
            <a:r>
              <a:rPr lang="en-GB" baseline="0" dirty="0" smtClean="0"/>
              <a:t> part is detected loop.</a:t>
            </a:r>
          </a:p>
          <a:p>
            <a:r>
              <a:rPr lang="en-GB" baseline="0" dirty="0" smtClean="0"/>
              <a:t>Live demo here? Use: make shell SCRIPT=</a:t>
            </a:r>
            <a:r>
              <a:rPr lang="en-GB" baseline="0" dirty="0" err="1" smtClean="0"/>
              <a:t>flowdemo.tcl</a:t>
            </a:r>
            <a:r>
              <a:rPr lang="en-GB" baseline="0" dirty="0" smtClean="0"/>
              <a:t> | less –RS</a:t>
            </a:r>
          </a:p>
          <a:p>
            <a:r>
              <a:rPr lang="en-GB" baseline="0" dirty="0" smtClean="0"/>
              <a:t>(If doing this yourself, use the font </a:t>
            </a:r>
            <a:r>
              <a:rPr lang="en-GB" i="1" baseline="0" dirty="0" smtClean="0"/>
              <a:t>Courier New</a:t>
            </a:r>
            <a:r>
              <a:rPr lang="en-GB" baseline="0" dirty="0" smtClean="0"/>
              <a:t> for your terminal as it has better glyph definitions for this sort of thing.)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790E7-5444-CA45-8770-32C2619528E5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482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Performance on [try] for 8.5 not tested; command not present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790E7-5444-CA45-8770-32C2619528E5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3321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8.6b2 universally</a:t>
            </a:r>
            <a:r>
              <a:rPr lang="en-US" baseline="0" dirty="0" smtClean="0"/>
              <a:t> faster than </a:t>
            </a:r>
            <a:r>
              <a:rPr lang="en-US" baseline="0" dirty="0" smtClean="0"/>
              <a:t>8.6b1</a:t>
            </a:r>
          </a:p>
          <a:p>
            <a:r>
              <a:rPr lang="en-US" dirty="0" smtClean="0"/>
              <a:t>EnsDispatch1</a:t>
            </a:r>
            <a:r>
              <a:rPr lang="en-US" baseline="0" dirty="0" smtClean="0"/>
              <a:t> measures ensemble dispatch converted to implementation invoke</a:t>
            </a:r>
          </a:p>
          <a:p>
            <a:r>
              <a:rPr lang="en-US" baseline="0" dirty="0" smtClean="0"/>
              <a:t>EnsDispatch2 measures ensemble dispatch converted to direct </a:t>
            </a:r>
            <a:r>
              <a:rPr lang="en-US" baseline="0" dirty="0" err="1" smtClean="0"/>
              <a:t>bytecodes</a:t>
            </a:r>
            <a:endParaRPr lang="en-US" baseline="0" dirty="0" smtClean="0"/>
          </a:p>
          <a:p>
            <a:r>
              <a:rPr lang="en-US" baseline="0" dirty="0" smtClean="0"/>
              <a:t>EnsDispatch3 measures ensemble dispatch via new invoke scheme</a:t>
            </a:r>
          </a:p>
          <a:p>
            <a:r>
              <a:rPr lang="en-US" baseline="0" dirty="0" smtClean="0"/>
              <a:t>EnsDispatch4 measures user-defined ensemble dispatch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B790E7-5444-CA45-8770-32C2619528E5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426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Relationship Id="rId3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Relationship Id="rId3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Relationship Id="rId3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Relationship Id="rId3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75294"/>
            <a:ext cx="1600200" cy="365125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294"/>
            <a:ext cx="5638800" cy="365125"/>
          </a:xfrm>
        </p:spPr>
        <p:txBody>
          <a:bodyPr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275294"/>
            <a:ext cx="609600" cy="365125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CE8079A4-7AA8-4A4F-87E2-7781EC509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tclsh.ic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pic>
        <p:nvPicPr>
          <p:cNvPr id="9" name="Picture 8" descr="tclsh.ic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pic>
        <p:nvPicPr>
          <p:cNvPr id="10" name="Picture 9" descr="tclsh.ic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tclsh.ic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tclsh.ic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pwrdLogo.eps"/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1" b="6581"/>
          <a:stretch>
            <a:fillRect/>
          </a:stretch>
        </p:blipFill>
        <p:spPr>
          <a:xfrm>
            <a:off x="2294621" y="337031"/>
            <a:ext cx="4554758" cy="61839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5410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tclsh.i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7" descr="pwrdLogo.eps"/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1" b="6581"/>
          <a:stretch>
            <a:fillRect/>
          </a:stretch>
        </p:blipFill>
        <p:spPr>
          <a:xfrm>
            <a:off x="2294621" y="337031"/>
            <a:ext cx="4554758" cy="61839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tclsh.ic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7" descr="pwrdLogo.eps"/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1" b="6581"/>
          <a:stretch>
            <a:fillRect/>
          </a:stretch>
        </p:blipFill>
        <p:spPr>
          <a:xfrm>
            <a:off x="2294621" y="337031"/>
            <a:ext cx="4554758" cy="61839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Picture 14" descr="tclsh.ic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7" descr="pwrdLogo.eps"/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1" b="6581"/>
          <a:stretch>
            <a:fillRect/>
          </a:stretch>
        </p:blipFill>
        <p:spPr>
          <a:xfrm>
            <a:off x="2294621" y="337031"/>
            <a:ext cx="4554758" cy="61839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tclsh.ic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7" descr="pwrdLogo.eps"/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1" b="6581"/>
          <a:stretch>
            <a:fillRect/>
          </a:stretch>
        </p:blipFill>
        <p:spPr>
          <a:xfrm>
            <a:off x="2294621" y="337031"/>
            <a:ext cx="4554758" cy="618393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 descr="tclsh.ic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65294" y="6275294"/>
            <a:ext cx="5383306" cy="365125"/>
          </a:xfrm>
        </p:spPr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tclsh.ic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215062"/>
            <a:ext cx="414337" cy="414337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865094" y="6275294"/>
            <a:ext cx="1600200" cy="365125"/>
          </a:xfrm>
        </p:spPr>
        <p:txBody>
          <a:bodyPr/>
          <a:lstStyle/>
          <a:p>
            <a:r>
              <a:rPr lang="en-GB" dirty="0" smtClean="0"/>
              <a:t>25–27 Sept. 2013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8358" y="2044700"/>
            <a:ext cx="7167284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75294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318" y="6275294"/>
            <a:ext cx="5643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275294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6575A2A6-55E9-4843-BFA4-4D8988C6C24C}" type="slidenum">
              <a:rPr lang="en-GB" smtClean="0"/>
              <a:t>‹#›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bg2">
            <a:lumMod val="40000"/>
            <a:lumOff val="60000"/>
          </a:schemeClr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bg2">
            <a:lumMod val="20000"/>
            <a:lumOff val="80000"/>
          </a:schemeClr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chart" Target="../charts/char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Optimizing Tcl Bytecode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7" y="3505200"/>
            <a:ext cx="6226831" cy="1344706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Donal Fellows</a:t>
            </a:r>
          </a:p>
          <a:p>
            <a:r>
              <a:rPr lang="en-GB" sz="2400" dirty="0" smtClean="0"/>
              <a:t>University of Manchester / Tcl Core Team</a:t>
            </a:r>
            <a:br>
              <a:rPr lang="en-GB" sz="2400" dirty="0" smtClean="0"/>
            </a:br>
            <a:r>
              <a:rPr lang="en-GB" sz="1900" dirty="0" err="1" smtClean="0"/>
              <a:t>donal.k.fellows@manchester.ac.uk</a:t>
            </a:r>
            <a:endParaRPr lang="en-GB" sz="2400" dirty="0"/>
          </a:p>
        </p:txBody>
      </p:sp>
      <p:pic>
        <p:nvPicPr>
          <p:cNvPr id="4" name="Picture Placeholder 7" descr="pwrdLogo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1" b="6581"/>
          <a:stretch>
            <a:fillRect/>
          </a:stretch>
        </p:blipFill>
        <p:spPr>
          <a:xfrm rot="422645">
            <a:off x="6931523" y="3854854"/>
            <a:ext cx="1858449" cy="2523193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 rot="21409390">
            <a:off x="6419413" y="4031310"/>
            <a:ext cx="720000" cy="1623559"/>
            <a:chOff x="6286696" y="3919876"/>
            <a:chExt cx="720000" cy="1623559"/>
          </a:xfrm>
        </p:grpSpPr>
        <p:sp>
          <p:nvSpPr>
            <p:cNvPr id="7" name="Freeform 6"/>
            <p:cNvSpPr>
              <a:spLocks noChangeAspect="1"/>
            </p:cNvSpPr>
            <p:nvPr/>
          </p:nvSpPr>
          <p:spPr>
            <a:xfrm>
              <a:off x="6286696" y="3919876"/>
              <a:ext cx="720000" cy="360000"/>
            </a:xfrm>
            <a:custGeom>
              <a:avLst/>
              <a:gdLst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183185 w 952563"/>
                <a:gd name="connsiteY3" fmla="*/ 441083 h 587615"/>
                <a:gd name="connsiteX4" fmla="*/ 256459 w 952563"/>
                <a:gd name="connsiteY4" fmla="*/ 367817 h 587615"/>
                <a:gd name="connsiteX5" fmla="*/ 293096 w 952563"/>
                <a:gd name="connsiteY5" fmla="*/ 331184 h 587615"/>
                <a:gd name="connsiteX6" fmla="*/ 427432 w 952563"/>
                <a:gd name="connsiteY6" fmla="*/ 257918 h 587615"/>
                <a:gd name="connsiteX7" fmla="*/ 464069 w 952563"/>
                <a:gd name="connsiteY7" fmla="*/ 233496 h 587615"/>
                <a:gd name="connsiteX8" fmla="*/ 512918 w 952563"/>
                <a:gd name="connsiteY8" fmla="*/ 172441 h 587615"/>
                <a:gd name="connsiteX9" fmla="*/ 537343 w 952563"/>
                <a:gd name="connsiteY9" fmla="*/ 135808 h 587615"/>
                <a:gd name="connsiteX10" fmla="*/ 647254 w 952563"/>
                <a:gd name="connsiteY10" fmla="*/ 74753 h 587615"/>
                <a:gd name="connsiteX11" fmla="*/ 696104 w 952563"/>
                <a:gd name="connsiteY11" fmla="*/ 38120 h 587615"/>
                <a:gd name="connsiteX12" fmla="*/ 781590 w 952563"/>
                <a:gd name="connsiteY12" fmla="*/ 1487 h 587615"/>
                <a:gd name="connsiteX13" fmla="*/ 952563 w 952563"/>
                <a:gd name="connsiteY13" fmla="*/ 1487 h 587615"/>
                <a:gd name="connsiteX14" fmla="*/ 952563 w 952563"/>
                <a:gd name="connsiteY14" fmla="*/ 282340 h 587615"/>
                <a:gd name="connsiteX15" fmla="*/ 97698 w 952563"/>
                <a:gd name="connsiteY15" fmla="*/ 575404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183185 w 952563"/>
                <a:gd name="connsiteY3" fmla="*/ 441083 h 587615"/>
                <a:gd name="connsiteX4" fmla="*/ 256459 w 952563"/>
                <a:gd name="connsiteY4" fmla="*/ 367817 h 587615"/>
                <a:gd name="connsiteX5" fmla="*/ 293096 w 952563"/>
                <a:gd name="connsiteY5" fmla="*/ 331184 h 587615"/>
                <a:gd name="connsiteX6" fmla="*/ 427432 w 952563"/>
                <a:gd name="connsiteY6" fmla="*/ 257918 h 587615"/>
                <a:gd name="connsiteX7" fmla="*/ 464069 w 952563"/>
                <a:gd name="connsiteY7" fmla="*/ 233496 h 587615"/>
                <a:gd name="connsiteX8" fmla="*/ 512918 w 952563"/>
                <a:gd name="connsiteY8" fmla="*/ 172441 h 587615"/>
                <a:gd name="connsiteX9" fmla="*/ 537343 w 952563"/>
                <a:gd name="connsiteY9" fmla="*/ 135808 h 587615"/>
                <a:gd name="connsiteX10" fmla="*/ 647254 w 952563"/>
                <a:gd name="connsiteY10" fmla="*/ 74753 h 587615"/>
                <a:gd name="connsiteX11" fmla="*/ 696104 w 952563"/>
                <a:gd name="connsiteY11" fmla="*/ 38120 h 587615"/>
                <a:gd name="connsiteX12" fmla="*/ 781590 w 952563"/>
                <a:gd name="connsiteY12" fmla="*/ 1487 h 587615"/>
                <a:gd name="connsiteX13" fmla="*/ 952563 w 952563"/>
                <a:gd name="connsiteY13" fmla="*/ 1487 h 587615"/>
                <a:gd name="connsiteX14" fmla="*/ 952563 w 952563"/>
                <a:gd name="connsiteY14" fmla="*/ 282340 h 587615"/>
                <a:gd name="connsiteX15" fmla="*/ 97698 w 952563"/>
                <a:gd name="connsiteY15" fmla="*/ 575404 h 587615"/>
                <a:gd name="connsiteX16" fmla="*/ 0 w 952563"/>
                <a:gd name="connsiteY16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27432 w 952563"/>
                <a:gd name="connsiteY5" fmla="*/ 257918 h 587615"/>
                <a:gd name="connsiteX6" fmla="*/ 464069 w 952563"/>
                <a:gd name="connsiteY6" fmla="*/ 233496 h 587615"/>
                <a:gd name="connsiteX7" fmla="*/ 512918 w 952563"/>
                <a:gd name="connsiteY7" fmla="*/ 172441 h 587615"/>
                <a:gd name="connsiteX8" fmla="*/ 537343 w 952563"/>
                <a:gd name="connsiteY8" fmla="*/ 135808 h 587615"/>
                <a:gd name="connsiteX9" fmla="*/ 647254 w 952563"/>
                <a:gd name="connsiteY9" fmla="*/ 74753 h 587615"/>
                <a:gd name="connsiteX10" fmla="*/ 696104 w 952563"/>
                <a:gd name="connsiteY10" fmla="*/ 38120 h 587615"/>
                <a:gd name="connsiteX11" fmla="*/ 781590 w 952563"/>
                <a:gd name="connsiteY11" fmla="*/ 1487 h 587615"/>
                <a:gd name="connsiteX12" fmla="*/ 952563 w 952563"/>
                <a:gd name="connsiteY12" fmla="*/ 1487 h 587615"/>
                <a:gd name="connsiteX13" fmla="*/ 952563 w 952563"/>
                <a:gd name="connsiteY13" fmla="*/ 282340 h 587615"/>
                <a:gd name="connsiteX14" fmla="*/ 97698 w 952563"/>
                <a:gd name="connsiteY14" fmla="*/ 575404 h 587615"/>
                <a:gd name="connsiteX15" fmla="*/ 0 w 952563"/>
                <a:gd name="connsiteY15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64069 w 952563"/>
                <a:gd name="connsiteY5" fmla="*/ 233496 h 587615"/>
                <a:gd name="connsiteX6" fmla="*/ 512918 w 952563"/>
                <a:gd name="connsiteY6" fmla="*/ 172441 h 587615"/>
                <a:gd name="connsiteX7" fmla="*/ 537343 w 952563"/>
                <a:gd name="connsiteY7" fmla="*/ 135808 h 587615"/>
                <a:gd name="connsiteX8" fmla="*/ 647254 w 952563"/>
                <a:gd name="connsiteY8" fmla="*/ 74753 h 587615"/>
                <a:gd name="connsiteX9" fmla="*/ 696104 w 952563"/>
                <a:gd name="connsiteY9" fmla="*/ 38120 h 587615"/>
                <a:gd name="connsiteX10" fmla="*/ 781590 w 952563"/>
                <a:gd name="connsiteY10" fmla="*/ 1487 h 587615"/>
                <a:gd name="connsiteX11" fmla="*/ 952563 w 952563"/>
                <a:gd name="connsiteY11" fmla="*/ 1487 h 587615"/>
                <a:gd name="connsiteX12" fmla="*/ 952563 w 952563"/>
                <a:gd name="connsiteY12" fmla="*/ 282340 h 587615"/>
                <a:gd name="connsiteX13" fmla="*/ 97698 w 952563"/>
                <a:gd name="connsiteY13" fmla="*/ 575404 h 587615"/>
                <a:gd name="connsiteX14" fmla="*/ 0 w 952563"/>
                <a:gd name="connsiteY14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64069 w 952563"/>
                <a:gd name="connsiteY5" fmla="*/ 233496 h 587615"/>
                <a:gd name="connsiteX6" fmla="*/ 512918 w 952563"/>
                <a:gd name="connsiteY6" fmla="*/ 172441 h 587615"/>
                <a:gd name="connsiteX7" fmla="*/ 647254 w 952563"/>
                <a:gd name="connsiteY7" fmla="*/ 74753 h 587615"/>
                <a:gd name="connsiteX8" fmla="*/ 696104 w 952563"/>
                <a:gd name="connsiteY8" fmla="*/ 38120 h 587615"/>
                <a:gd name="connsiteX9" fmla="*/ 781590 w 952563"/>
                <a:gd name="connsiteY9" fmla="*/ 1487 h 587615"/>
                <a:gd name="connsiteX10" fmla="*/ 952563 w 952563"/>
                <a:gd name="connsiteY10" fmla="*/ 1487 h 587615"/>
                <a:gd name="connsiteX11" fmla="*/ 952563 w 952563"/>
                <a:gd name="connsiteY11" fmla="*/ 282340 h 587615"/>
                <a:gd name="connsiteX12" fmla="*/ 97698 w 952563"/>
                <a:gd name="connsiteY12" fmla="*/ 575404 h 587615"/>
                <a:gd name="connsiteX13" fmla="*/ 0 w 952563"/>
                <a:gd name="connsiteY13" fmla="*/ 587615 h 58761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256459 w 952563"/>
                <a:gd name="connsiteY3" fmla="*/ 371757 h 591555"/>
                <a:gd name="connsiteX4" fmla="*/ 293096 w 952563"/>
                <a:gd name="connsiteY4" fmla="*/ 335124 h 591555"/>
                <a:gd name="connsiteX5" fmla="*/ 464069 w 952563"/>
                <a:gd name="connsiteY5" fmla="*/ 237436 h 591555"/>
                <a:gd name="connsiteX6" fmla="*/ 512918 w 952563"/>
                <a:gd name="connsiteY6" fmla="*/ 176381 h 591555"/>
                <a:gd name="connsiteX7" fmla="*/ 647254 w 952563"/>
                <a:gd name="connsiteY7" fmla="*/ 78693 h 591555"/>
                <a:gd name="connsiteX8" fmla="*/ 781590 w 952563"/>
                <a:gd name="connsiteY8" fmla="*/ 5427 h 591555"/>
                <a:gd name="connsiteX9" fmla="*/ 952563 w 952563"/>
                <a:gd name="connsiteY9" fmla="*/ 5427 h 591555"/>
                <a:gd name="connsiteX10" fmla="*/ 952563 w 952563"/>
                <a:gd name="connsiteY10" fmla="*/ 286280 h 591555"/>
                <a:gd name="connsiteX11" fmla="*/ 97698 w 952563"/>
                <a:gd name="connsiteY11" fmla="*/ 579344 h 591555"/>
                <a:gd name="connsiteX12" fmla="*/ 0 w 952563"/>
                <a:gd name="connsiteY12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256459 w 952563"/>
                <a:gd name="connsiteY3" fmla="*/ 371757 h 591555"/>
                <a:gd name="connsiteX4" fmla="*/ 464069 w 952563"/>
                <a:gd name="connsiteY4" fmla="*/ 237436 h 591555"/>
                <a:gd name="connsiteX5" fmla="*/ 512918 w 952563"/>
                <a:gd name="connsiteY5" fmla="*/ 176381 h 591555"/>
                <a:gd name="connsiteX6" fmla="*/ 647254 w 952563"/>
                <a:gd name="connsiteY6" fmla="*/ 78693 h 591555"/>
                <a:gd name="connsiteX7" fmla="*/ 781590 w 952563"/>
                <a:gd name="connsiteY7" fmla="*/ 5427 h 591555"/>
                <a:gd name="connsiteX8" fmla="*/ 952563 w 952563"/>
                <a:gd name="connsiteY8" fmla="*/ 5427 h 591555"/>
                <a:gd name="connsiteX9" fmla="*/ 952563 w 952563"/>
                <a:gd name="connsiteY9" fmla="*/ 286280 h 591555"/>
                <a:gd name="connsiteX10" fmla="*/ 97698 w 952563"/>
                <a:gd name="connsiteY10" fmla="*/ 579344 h 591555"/>
                <a:gd name="connsiteX11" fmla="*/ 0 w 952563"/>
                <a:gd name="connsiteY11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464069 w 952563"/>
                <a:gd name="connsiteY3" fmla="*/ 237436 h 591555"/>
                <a:gd name="connsiteX4" fmla="*/ 512918 w 952563"/>
                <a:gd name="connsiteY4" fmla="*/ 176381 h 591555"/>
                <a:gd name="connsiteX5" fmla="*/ 647254 w 952563"/>
                <a:gd name="connsiteY5" fmla="*/ 78693 h 591555"/>
                <a:gd name="connsiteX6" fmla="*/ 781590 w 952563"/>
                <a:gd name="connsiteY6" fmla="*/ 5427 h 591555"/>
                <a:gd name="connsiteX7" fmla="*/ 952563 w 952563"/>
                <a:gd name="connsiteY7" fmla="*/ 5427 h 591555"/>
                <a:gd name="connsiteX8" fmla="*/ 952563 w 952563"/>
                <a:gd name="connsiteY8" fmla="*/ 286280 h 591555"/>
                <a:gd name="connsiteX9" fmla="*/ 97698 w 952563"/>
                <a:gd name="connsiteY9" fmla="*/ 579344 h 591555"/>
                <a:gd name="connsiteX10" fmla="*/ 0 w 952563"/>
                <a:gd name="connsiteY10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512918 w 952563"/>
                <a:gd name="connsiteY3" fmla="*/ 176381 h 591555"/>
                <a:gd name="connsiteX4" fmla="*/ 647254 w 952563"/>
                <a:gd name="connsiteY4" fmla="*/ 78693 h 591555"/>
                <a:gd name="connsiteX5" fmla="*/ 781590 w 952563"/>
                <a:gd name="connsiteY5" fmla="*/ 5427 h 591555"/>
                <a:gd name="connsiteX6" fmla="*/ 952563 w 952563"/>
                <a:gd name="connsiteY6" fmla="*/ 5427 h 591555"/>
                <a:gd name="connsiteX7" fmla="*/ 952563 w 952563"/>
                <a:gd name="connsiteY7" fmla="*/ 286280 h 591555"/>
                <a:gd name="connsiteX8" fmla="*/ 97698 w 952563"/>
                <a:gd name="connsiteY8" fmla="*/ 579344 h 591555"/>
                <a:gd name="connsiteX9" fmla="*/ 0 w 952563"/>
                <a:gd name="connsiteY9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512918 w 952563"/>
                <a:gd name="connsiteY3" fmla="*/ 176381 h 591555"/>
                <a:gd name="connsiteX4" fmla="*/ 647254 w 952563"/>
                <a:gd name="connsiteY4" fmla="*/ 78693 h 591555"/>
                <a:gd name="connsiteX5" fmla="*/ 781590 w 952563"/>
                <a:gd name="connsiteY5" fmla="*/ 5427 h 591555"/>
                <a:gd name="connsiteX6" fmla="*/ 952563 w 952563"/>
                <a:gd name="connsiteY6" fmla="*/ 5427 h 591555"/>
                <a:gd name="connsiteX7" fmla="*/ 952563 w 952563"/>
                <a:gd name="connsiteY7" fmla="*/ 286280 h 591555"/>
                <a:gd name="connsiteX8" fmla="*/ 0 w 952563"/>
                <a:gd name="connsiteY8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647254 w 952563"/>
                <a:gd name="connsiteY3" fmla="*/ 78693 h 591555"/>
                <a:gd name="connsiteX4" fmla="*/ 781590 w 952563"/>
                <a:gd name="connsiteY4" fmla="*/ 5427 h 591555"/>
                <a:gd name="connsiteX5" fmla="*/ 952563 w 952563"/>
                <a:gd name="connsiteY5" fmla="*/ 5427 h 591555"/>
                <a:gd name="connsiteX6" fmla="*/ 952563 w 952563"/>
                <a:gd name="connsiteY6" fmla="*/ 286280 h 591555"/>
                <a:gd name="connsiteX7" fmla="*/ 0 w 952563"/>
                <a:gd name="connsiteY7" fmla="*/ 591555 h 591555"/>
                <a:gd name="connsiteX0" fmla="*/ 0 w 952563"/>
                <a:gd name="connsiteY0" fmla="*/ 595529 h 595529"/>
                <a:gd name="connsiteX1" fmla="*/ 0 w 952563"/>
                <a:gd name="connsiteY1" fmla="*/ 595529 h 595529"/>
                <a:gd name="connsiteX2" fmla="*/ 464069 w 952563"/>
                <a:gd name="connsiteY2" fmla="*/ 241410 h 595529"/>
                <a:gd name="connsiteX3" fmla="*/ 647254 w 952563"/>
                <a:gd name="connsiteY3" fmla="*/ 82667 h 595529"/>
                <a:gd name="connsiteX4" fmla="*/ 952563 w 952563"/>
                <a:gd name="connsiteY4" fmla="*/ 9401 h 595529"/>
                <a:gd name="connsiteX5" fmla="*/ 952563 w 952563"/>
                <a:gd name="connsiteY5" fmla="*/ 290254 h 595529"/>
                <a:gd name="connsiteX6" fmla="*/ 0 w 952563"/>
                <a:gd name="connsiteY6" fmla="*/ 595529 h 595529"/>
                <a:gd name="connsiteX0" fmla="*/ 0 w 952563"/>
                <a:gd name="connsiteY0" fmla="*/ 586463 h 586463"/>
                <a:gd name="connsiteX1" fmla="*/ 0 w 952563"/>
                <a:gd name="connsiteY1" fmla="*/ 586463 h 586463"/>
                <a:gd name="connsiteX2" fmla="*/ 464069 w 952563"/>
                <a:gd name="connsiteY2" fmla="*/ 232344 h 586463"/>
                <a:gd name="connsiteX3" fmla="*/ 952563 w 952563"/>
                <a:gd name="connsiteY3" fmla="*/ 335 h 586463"/>
                <a:gd name="connsiteX4" fmla="*/ 952563 w 952563"/>
                <a:gd name="connsiteY4" fmla="*/ 281188 h 586463"/>
                <a:gd name="connsiteX5" fmla="*/ 0 w 952563"/>
                <a:gd name="connsiteY5" fmla="*/ 586463 h 586463"/>
                <a:gd name="connsiteX0" fmla="*/ 0 w 952563"/>
                <a:gd name="connsiteY0" fmla="*/ 586463 h 586463"/>
                <a:gd name="connsiteX1" fmla="*/ 0 w 952563"/>
                <a:gd name="connsiteY1" fmla="*/ 586463 h 586463"/>
                <a:gd name="connsiteX2" fmla="*/ 464069 w 952563"/>
                <a:gd name="connsiteY2" fmla="*/ 232344 h 586463"/>
                <a:gd name="connsiteX3" fmla="*/ 952563 w 952563"/>
                <a:gd name="connsiteY3" fmla="*/ 335 h 586463"/>
                <a:gd name="connsiteX4" fmla="*/ 952563 w 952563"/>
                <a:gd name="connsiteY4" fmla="*/ 281188 h 586463"/>
                <a:gd name="connsiteX5" fmla="*/ 0 w 952563"/>
                <a:gd name="connsiteY5" fmla="*/ 586463 h 586463"/>
                <a:gd name="connsiteX0" fmla="*/ 0 w 952563"/>
                <a:gd name="connsiteY0" fmla="*/ 604251 h 604251"/>
                <a:gd name="connsiteX1" fmla="*/ 0 w 952563"/>
                <a:gd name="connsiteY1" fmla="*/ 604251 h 604251"/>
                <a:gd name="connsiteX2" fmla="*/ 464069 w 952563"/>
                <a:gd name="connsiteY2" fmla="*/ 250132 h 604251"/>
                <a:gd name="connsiteX3" fmla="*/ 952563 w 952563"/>
                <a:gd name="connsiteY3" fmla="*/ 18123 h 604251"/>
                <a:gd name="connsiteX4" fmla="*/ 952563 w 952563"/>
                <a:gd name="connsiteY4" fmla="*/ 298976 h 604251"/>
                <a:gd name="connsiteX5" fmla="*/ 0 w 952563"/>
                <a:gd name="connsiteY5" fmla="*/ 604251 h 604251"/>
                <a:gd name="connsiteX0" fmla="*/ 0 w 1023123"/>
                <a:gd name="connsiteY0" fmla="*/ 593176 h 593176"/>
                <a:gd name="connsiteX1" fmla="*/ 0 w 1023123"/>
                <a:gd name="connsiteY1" fmla="*/ 593176 h 593176"/>
                <a:gd name="connsiteX2" fmla="*/ 952563 w 1023123"/>
                <a:gd name="connsiteY2" fmla="*/ 7048 h 593176"/>
                <a:gd name="connsiteX3" fmla="*/ 952563 w 1023123"/>
                <a:gd name="connsiteY3" fmla="*/ 287901 h 593176"/>
                <a:gd name="connsiteX4" fmla="*/ 0 w 1023123"/>
                <a:gd name="connsiteY4" fmla="*/ 593176 h 593176"/>
                <a:gd name="connsiteX0" fmla="*/ 0 w 1023123"/>
                <a:gd name="connsiteY0" fmla="*/ 593176 h 593176"/>
                <a:gd name="connsiteX1" fmla="*/ 0 w 1023123"/>
                <a:gd name="connsiteY1" fmla="*/ 593176 h 593176"/>
                <a:gd name="connsiteX2" fmla="*/ 952563 w 1023123"/>
                <a:gd name="connsiteY2" fmla="*/ 7048 h 593176"/>
                <a:gd name="connsiteX3" fmla="*/ 952563 w 1023123"/>
                <a:gd name="connsiteY3" fmla="*/ 287901 h 593176"/>
                <a:gd name="connsiteX4" fmla="*/ 0 w 1023123"/>
                <a:gd name="connsiteY4" fmla="*/ 593176 h 593176"/>
                <a:gd name="connsiteX0" fmla="*/ 0 w 952563"/>
                <a:gd name="connsiteY0" fmla="*/ 586128 h 586128"/>
                <a:gd name="connsiteX1" fmla="*/ 0 w 952563"/>
                <a:gd name="connsiteY1" fmla="*/ 586128 h 586128"/>
                <a:gd name="connsiteX2" fmla="*/ 952563 w 952563"/>
                <a:gd name="connsiteY2" fmla="*/ 0 h 586128"/>
                <a:gd name="connsiteX3" fmla="*/ 952563 w 952563"/>
                <a:gd name="connsiteY3" fmla="*/ 280853 h 586128"/>
                <a:gd name="connsiteX4" fmla="*/ 0 w 952563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52563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52563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1138"/>
                <a:gd name="connsiteY0" fmla="*/ 586128 h 586128"/>
                <a:gd name="connsiteX1" fmla="*/ 0 w 981138"/>
                <a:gd name="connsiteY1" fmla="*/ 586128 h 586128"/>
                <a:gd name="connsiteX2" fmla="*/ 981138 w 981138"/>
                <a:gd name="connsiteY2" fmla="*/ 0 h 586128"/>
                <a:gd name="connsiteX3" fmla="*/ 976500 w 981138"/>
                <a:gd name="connsiteY3" fmla="*/ 280853 h 586128"/>
                <a:gd name="connsiteX4" fmla="*/ 0 w 981138"/>
                <a:gd name="connsiteY4" fmla="*/ 586128 h 58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1138" h="586128">
                  <a:moveTo>
                    <a:pt x="0" y="586128"/>
                  </a:moveTo>
                  <a:lnTo>
                    <a:pt x="0" y="586128"/>
                  </a:lnTo>
                  <a:lnTo>
                    <a:pt x="981138" y="0"/>
                  </a:lnTo>
                  <a:lnTo>
                    <a:pt x="976500" y="280853"/>
                  </a:lnTo>
                  <a:lnTo>
                    <a:pt x="0" y="58612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>
              <a:spLocks noChangeAspect="1"/>
            </p:cNvSpPr>
            <p:nvPr/>
          </p:nvSpPr>
          <p:spPr>
            <a:xfrm>
              <a:off x="6286696" y="4432276"/>
              <a:ext cx="576000" cy="288000"/>
            </a:xfrm>
            <a:custGeom>
              <a:avLst/>
              <a:gdLst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183185 w 952563"/>
                <a:gd name="connsiteY3" fmla="*/ 441083 h 587615"/>
                <a:gd name="connsiteX4" fmla="*/ 256459 w 952563"/>
                <a:gd name="connsiteY4" fmla="*/ 367817 h 587615"/>
                <a:gd name="connsiteX5" fmla="*/ 293096 w 952563"/>
                <a:gd name="connsiteY5" fmla="*/ 331184 h 587615"/>
                <a:gd name="connsiteX6" fmla="*/ 427432 w 952563"/>
                <a:gd name="connsiteY6" fmla="*/ 257918 h 587615"/>
                <a:gd name="connsiteX7" fmla="*/ 464069 w 952563"/>
                <a:gd name="connsiteY7" fmla="*/ 233496 h 587615"/>
                <a:gd name="connsiteX8" fmla="*/ 512918 w 952563"/>
                <a:gd name="connsiteY8" fmla="*/ 172441 h 587615"/>
                <a:gd name="connsiteX9" fmla="*/ 537343 w 952563"/>
                <a:gd name="connsiteY9" fmla="*/ 135808 h 587615"/>
                <a:gd name="connsiteX10" fmla="*/ 647254 w 952563"/>
                <a:gd name="connsiteY10" fmla="*/ 74753 h 587615"/>
                <a:gd name="connsiteX11" fmla="*/ 696104 w 952563"/>
                <a:gd name="connsiteY11" fmla="*/ 38120 h 587615"/>
                <a:gd name="connsiteX12" fmla="*/ 781590 w 952563"/>
                <a:gd name="connsiteY12" fmla="*/ 1487 h 587615"/>
                <a:gd name="connsiteX13" fmla="*/ 952563 w 952563"/>
                <a:gd name="connsiteY13" fmla="*/ 1487 h 587615"/>
                <a:gd name="connsiteX14" fmla="*/ 952563 w 952563"/>
                <a:gd name="connsiteY14" fmla="*/ 282340 h 587615"/>
                <a:gd name="connsiteX15" fmla="*/ 97698 w 952563"/>
                <a:gd name="connsiteY15" fmla="*/ 575404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183185 w 952563"/>
                <a:gd name="connsiteY3" fmla="*/ 441083 h 587615"/>
                <a:gd name="connsiteX4" fmla="*/ 256459 w 952563"/>
                <a:gd name="connsiteY4" fmla="*/ 367817 h 587615"/>
                <a:gd name="connsiteX5" fmla="*/ 293096 w 952563"/>
                <a:gd name="connsiteY5" fmla="*/ 331184 h 587615"/>
                <a:gd name="connsiteX6" fmla="*/ 427432 w 952563"/>
                <a:gd name="connsiteY6" fmla="*/ 257918 h 587615"/>
                <a:gd name="connsiteX7" fmla="*/ 464069 w 952563"/>
                <a:gd name="connsiteY7" fmla="*/ 233496 h 587615"/>
                <a:gd name="connsiteX8" fmla="*/ 512918 w 952563"/>
                <a:gd name="connsiteY8" fmla="*/ 172441 h 587615"/>
                <a:gd name="connsiteX9" fmla="*/ 537343 w 952563"/>
                <a:gd name="connsiteY9" fmla="*/ 135808 h 587615"/>
                <a:gd name="connsiteX10" fmla="*/ 647254 w 952563"/>
                <a:gd name="connsiteY10" fmla="*/ 74753 h 587615"/>
                <a:gd name="connsiteX11" fmla="*/ 696104 w 952563"/>
                <a:gd name="connsiteY11" fmla="*/ 38120 h 587615"/>
                <a:gd name="connsiteX12" fmla="*/ 781590 w 952563"/>
                <a:gd name="connsiteY12" fmla="*/ 1487 h 587615"/>
                <a:gd name="connsiteX13" fmla="*/ 952563 w 952563"/>
                <a:gd name="connsiteY13" fmla="*/ 1487 h 587615"/>
                <a:gd name="connsiteX14" fmla="*/ 952563 w 952563"/>
                <a:gd name="connsiteY14" fmla="*/ 282340 h 587615"/>
                <a:gd name="connsiteX15" fmla="*/ 97698 w 952563"/>
                <a:gd name="connsiteY15" fmla="*/ 575404 h 587615"/>
                <a:gd name="connsiteX16" fmla="*/ 0 w 952563"/>
                <a:gd name="connsiteY16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27432 w 952563"/>
                <a:gd name="connsiteY5" fmla="*/ 257918 h 587615"/>
                <a:gd name="connsiteX6" fmla="*/ 464069 w 952563"/>
                <a:gd name="connsiteY6" fmla="*/ 233496 h 587615"/>
                <a:gd name="connsiteX7" fmla="*/ 512918 w 952563"/>
                <a:gd name="connsiteY7" fmla="*/ 172441 h 587615"/>
                <a:gd name="connsiteX8" fmla="*/ 537343 w 952563"/>
                <a:gd name="connsiteY8" fmla="*/ 135808 h 587615"/>
                <a:gd name="connsiteX9" fmla="*/ 647254 w 952563"/>
                <a:gd name="connsiteY9" fmla="*/ 74753 h 587615"/>
                <a:gd name="connsiteX10" fmla="*/ 696104 w 952563"/>
                <a:gd name="connsiteY10" fmla="*/ 38120 h 587615"/>
                <a:gd name="connsiteX11" fmla="*/ 781590 w 952563"/>
                <a:gd name="connsiteY11" fmla="*/ 1487 h 587615"/>
                <a:gd name="connsiteX12" fmla="*/ 952563 w 952563"/>
                <a:gd name="connsiteY12" fmla="*/ 1487 h 587615"/>
                <a:gd name="connsiteX13" fmla="*/ 952563 w 952563"/>
                <a:gd name="connsiteY13" fmla="*/ 282340 h 587615"/>
                <a:gd name="connsiteX14" fmla="*/ 97698 w 952563"/>
                <a:gd name="connsiteY14" fmla="*/ 575404 h 587615"/>
                <a:gd name="connsiteX15" fmla="*/ 0 w 952563"/>
                <a:gd name="connsiteY15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64069 w 952563"/>
                <a:gd name="connsiteY5" fmla="*/ 233496 h 587615"/>
                <a:gd name="connsiteX6" fmla="*/ 512918 w 952563"/>
                <a:gd name="connsiteY6" fmla="*/ 172441 h 587615"/>
                <a:gd name="connsiteX7" fmla="*/ 537343 w 952563"/>
                <a:gd name="connsiteY7" fmla="*/ 135808 h 587615"/>
                <a:gd name="connsiteX8" fmla="*/ 647254 w 952563"/>
                <a:gd name="connsiteY8" fmla="*/ 74753 h 587615"/>
                <a:gd name="connsiteX9" fmla="*/ 696104 w 952563"/>
                <a:gd name="connsiteY9" fmla="*/ 38120 h 587615"/>
                <a:gd name="connsiteX10" fmla="*/ 781590 w 952563"/>
                <a:gd name="connsiteY10" fmla="*/ 1487 h 587615"/>
                <a:gd name="connsiteX11" fmla="*/ 952563 w 952563"/>
                <a:gd name="connsiteY11" fmla="*/ 1487 h 587615"/>
                <a:gd name="connsiteX12" fmla="*/ 952563 w 952563"/>
                <a:gd name="connsiteY12" fmla="*/ 282340 h 587615"/>
                <a:gd name="connsiteX13" fmla="*/ 97698 w 952563"/>
                <a:gd name="connsiteY13" fmla="*/ 575404 h 587615"/>
                <a:gd name="connsiteX14" fmla="*/ 0 w 952563"/>
                <a:gd name="connsiteY14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64069 w 952563"/>
                <a:gd name="connsiteY5" fmla="*/ 233496 h 587615"/>
                <a:gd name="connsiteX6" fmla="*/ 512918 w 952563"/>
                <a:gd name="connsiteY6" fmla="*/ 172441 h 587615"/>
                <a:gd name="connsiteX7" fmla="*/ 647254 w 952563"/>
                <a:gd name="connsiteY7" fmla="*/ 74753 h 587615"/>
                <a:gd name="connsiteX8" fmla="*/ 696104 w 952563"/>
                <a:gd name="connsiteY8" fmla="*/ 38120 h 587615"/>
                <a:gd name="connsiteX9" fmla="*/ 781590 w 952563"/>
                <a:gd name="connsiteY9" fmla="*/ 1487 h 587615"/>
                <a:gd name="connsiteX10" fmla="*/ 952563 w 952563"/>
                <a:gd name="connsiteY10" fmla="*/ 1487 h 587615"/>
                <a:gd name="connsiteX11" fmla="*/ 952563 w 952563"/>
                <a:gd name="connsiteY11" fmla="*/ 282340 h 587615"/>
                <a:gd name="connsiteX12" fmla="*/ 97698 w 952563"/>
                <a:gd name="connsiteY12" fmla="*/ 575404 h 587615"/>
                <a:gd name="connsiteX13" fmla="*/ 0 w 952563"/>
                <a:gd name="connsiteY13" fmla="*/ 587615 h 58761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256459 w 952563"/>
                <a:gd name="connsiteY3" fmla="*/ 371757 h 591555"/>
                <a:gd name="connsiteX4" fmla="*/ 293096 w 952563"/>
                <a:gd name="connsiteY4" fmla="*/ 335124 h 591555"/>
                <a:gd name="connsiteX5" fmla="*/ 464069 w 952563"/>
                <a:gd name="connsiteY5" fmla="*/ 237436 h 591555"/>
                <a:gd name="connsiteX6" fmla="*/ 512918 w 952563"/>
                <a:gd name="connsiteY6" fmla="*/ 176381 h 591555"/>
                <a:gd name="connsiteX7" fmla="*/ 647254 w 952563"/>
                <a:gd name="connsiteY7" fmla="*/ 78693 h 591555"/>
                <a:gd name="connsiteX8" fmla="*/ 781590 w 952563"/>
                <a:gd name="connsiteY8" fmla="*/ 5427 h 591555"/>
                <a:gd name="connsiteX9" fmla="*/ 952563 w 952563"/>
                <a:gd name="connsiteY9" fmla="*/ 5427 h 591555"/>
                <a:gd name="connsiteX10" fmla="*/ 952563 w 952563"/>
                <a:gd name="connsiteY10" fmla="*/ 286280 h 591555"/>
                <a:gd name="connsiteX11" fmla="*/ 97698 w 952563"/>
                <a:gd name="connsiteY11" fmla="*/ 579344 h 591555"/>
                <a:gd name="connsiteX12" fmla="*/ 0 w 952563"/>
                <a:gd name="connsiteY12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256459 w 952563"/>
                <a:gd name="connsiteY3" fmla="*/ 371757 h 591555"/>
                <a:gd name="connsiteX4" fmla="*/ 464069 w 952563"/>
                <a:gd name="connsiteY4" fmla="*/ 237436 h 591555"/>
                <a:gd name="connsiteX5" fmla="*/ 512918 w 952563"/>
                <a:gd name="connsiteY5" fmla="*/ 176381 h 591555"/>
                <a:gd name="connsiteX6" fmla="*/ 647254 w 952563"/>
                <a:gd name="connsiteY6" fmla="*/ 78693 h 591555"/>
                <a:gd name="connsiteX7" fmla="*/ 781590 w 952563"/>
                <a:gd name="connsiteY7" fmla="*/ 5427 h 591555"/>
                <a:gd name="connsiteX8" fmla="*/ 952563 w 952563"/>
                <a:gd name="connsiteY8" fmla="*/ 5427 h 591555"/>
                <a:gd name="connsiteX9" fmla="*/ 952563 w 952563"/>
                <a:gd name="connsiteY9" fmla="*/ 286280 h 591555"/>
                <a:gd name="connsiteX10" fmla="*/ 97698 w 952563"/>
                <a:gd name="connsiteY10" fmla="*/ 579344 h 591555"/>
                <a:gd name="connsiteX11" fmla="*/ 0 w 952563"/>
                <a:gd name="connsiteY11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464069 w 952563"/>
                <a:gd name="connsiteY3" fmla="*/ 237436 h 591555"/>
                <a:gd name="connsiteX4" fmla="*/ 512918 w 952563"/>
                <a:gd name="connsiteY4" fmla="*/ 176381 h 591555"/>
                <a:gd name="connsiteX5" fmla="*/ 647254 w 952563"/>
                <a:gd name="connsiteY5" fmla="*/ 78693 h 591555"/>
                <a:gd name="connsiteX6" fmla="*/ 781590 w 952563"/>
                <a:gd name="connsiteY6" fmla="*/ 5427 h 591555"/>
                <a:gd name="connsiteX7" fmla="*/ 952563 w 952563"/>
                <a:gd name="connsiteY7" fmla="*/ 5427 h 591555"/>
                <a:gd name="connsiteX8" fmla="*/ 952563 w 952563"/>
                <a:gd name="connsiteY8" fmla="*/ 286280 h 591555"/>
                <a:gd name="connsiteX9" fmla="*/ 97698 w 952563"/>
                <a:gd name="connsiteY9" fmla="*/ 579344 h 591555"/>
                <a:gd name="connsiteX10" fmla="*/ 0 w 952563"/>
                <a:gd name="connsiteY10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512918 w 952563"/>
                <a:gd name="connsiteY3" fmla="*/ 176381 h 591555"/>
                <a:gd name="connsiteX4" fmla="*/ 647254 w 952563"/>
                <a:gd name="connsiteY4" fmla="*/ 78693 h 591555"/>
                <a:gd name="connsiteX5" fmla="*/ 781590 w 952563"/>
                <a:gd name="connsiteY5" fmla="*/ 5427 h 591555"/>
                <a:gd name="connsiteX6" fmla="*/ 952563 w 952563"/>
                <a:gd name="connsiteY6" fmla="*/ 5427 h 591555"/>
                <a:gd name="connsiteX7" fmla="*/ 952563 w 952563"/>
                <a:gd name="connsiteY7" fmla="*/ 286280 h 591555"/>
                <a:gd name="connsiteX8" fmla="*/ 97698 w 952563"/>
                <a:gd name="connsiteY8" fmla="*/ 579344 h 591555"/>
                <a:gd name="connsiteX9" fmla="*/ 0 w 952563"/>
                <a:gd name="connsiteY9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512918 w 952563"/>
                <a:gd name="connsiteY3" fmla="*/ 176381 h 591555"/>
                <a:gd name="connsiteX4" fmla="*/ 647254 w 952563"/>
                <a:gd name="connsiteY4" fmla="*/ 78693 h 591555"/>
                <a:gd name="connsiteX5" fmla="*/ 781590 w 952563"/>
                <a:gd name="connsiteY5" fmla="*/ 5427 h 591555"/>
                <a:gd name="connsiteX6" fmla="*/ 952563 w 952563"/>
                <a:gd name="connsiteY6" fmla="*/ 5427 h 591555"/>
                <a:gd name="connsiteX7" fmla="*/ 952563 w 952563"/>
                <a:gd name="connsiteY7" fmla="*/ 286280 h 591555"/>
                <a:gd name="connsiteX8" fmla="*/ 0 w 952563"/>
                <a:gd name="connsiteY8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647254 w 952563"/>
                <a:gd name="connsiteY3" fmla="*/ 78693 h 591555"/>
                <a:gd name="connsiteX4" fmla="*/ 781590 w 952563"/>
                <a:gd name="connsiteY4" fmla="*/ 5427 h 591555"/>
                <a:gd name="connsiteX5" fmla="*/ 952563 w 952563"/>
                <a:gd name="connsiteY5" fmla="*/ 5427 h 591555"/>
                <a:gd name="connsiteX6" fmla="*/ 952563 w 952563"/>
                <a:gd name="connsiteY6" fmla="*/ 286280 h 591555"/>
                <a:gd name="connsiteX7" fmla="*/ 0 w 952563"/>
                <a:gd name="connsiteY7" fmla="*/ 591555 h 591555"/>
                <a:gd name="connsiteX0" fmla="*/ 0 w 952563"/>
                <a:gd name="connsiteY0" fmla="*/ 595529 h 595529"/>
                <a:gd name="connsiteX1" fmla="*/ 0 w 952563"/>
                <a:gd name="connsiteY1" fmla="*/ 595529 h 595529"/>
                <a:gd name="connsiteX2" fmla="*/ 464069 w 952563"/>
                <a:gd name="connsiteY2" fmla="*/ 241410 h 595529"/>
                <a:gd name="connsiteX3" fmla="*/ 647254 w 952563"/>
                <a:gd name="connsiteY3" fmla="*/ 82667 h 595529"/>
                <a:gd name="connsiteX4" fmla="*/ 952563 w 952563"/>
                <a:gd name="connsiteY4" fmla="*/ 9401 h 595529"/>
                <a:gd name="connsiteX5" fmla="*/ 952563 w 952563"/>
                <a:gd name="connsiteY5" fmla="*/ 290254 h 595529"/>
                <a:gd name="connsiteX6" fmla="*/ 0 w 952563"/>
                <a:gd name="connsiteY6" fmla="*/ 595529 h 595529"/>
                <a:gd name="connsiteX0" fmla="*/ 0 w 952563"/>
                <a:gd name="connsiteY0" fmla="*/ 586463 h 586463"/>
                <a:gd name="connsiteX1" fmla="*/ 0 w 952563"/>
                <a:gd name="connsiteY1" fmla="*/ 586463 h 586463"/>
                <a:gd name="connsiteX2" fmla="*/ 464069 w 952563"/>
                <a:gd name="connsiteY2" fmla="*/ 232344 h 586463"/>
                <a:gd name="connsiteX3" fmla="*/ 952563 w 952563"/>
                <a:gd name="connsiteY3" fmla="*/ 335 h 586463"/>
                <a:gd name="connsiteX4" fmla="*/ 952563 w 952563"/>
                <a:gd name="connsiteY4" fmla="*/ 281188 h 586463"/>
                <a:gd name="connsiteX5" fmla="*/ 0 w 952563"/>
                <a:gd name="connsiteY5" fmla="*/ 586463 h 586463"/>
                <a:gd name="connsiteX0" fmla="*/ 0 w 952563"/>
                <a:gd name="connsiteY0" fmla="*/ 586463 h 586463"/>
                <a:gd name="connsiteX1" fmla="*/ 0 w 952563"/>
                <a:gd name="connsiteY1" fmla="*/ 586463 h 586463"/>
                <a:gd name="connsiteX2" fmla="*/ 464069 w 952563"/>
                <a:gd name="connsiteY2" fmla="*/ 232344 h 586463"/>
                <a:gd name="connsiteX3" fmla="*/ 952563 w 952563"/>
                <a:gd name="connsiteY3" fmla="*/ 335 h 586463"/>
                <a:gd name="connsiteX4" fmla="*/ 952563 w 952563"/>
                <a:gd name="connsiteY4" fmla="*/ 281188 h 586463"/>
                <a:gd name="connsiteX5" fmla="*/ 0 w 952563"/>
                <a:gd name="connsiteY5" fmla="*/ 586463 h 586463"/>
                <a:gd name="connsiteX0" fmla="*/ 0 w 952563"/>
                <a:gd name="connsiteY0" fmla="*/ 604251 h 604251"/>
                <a:gd name="connsiteX1" fmla="*/ 0 w 952563"/>
                <a:gd name="connsiteY1" fmla="*/ 604251 h 604251"/>
                <a:gd name="connsiteX2" fmla="*/ 464069 w 952563"/>
                <a:gd name="connsiteY2" fmla="*/ 250132 h 604251"/>
                <a:gd name="connsiteX3" fmla="*/ 952563 w 952563"/>
                <a:gd name="connsiteY3" fmla="*/ 18123 h 604251"/>
                <a:gd name="connsiteX4" fmla="*/ 952563 w 952563"/>
                <a:gd name="connsiteY4" fmla="*/ 298976 h 604251"/>
                <a:gd name="connsiteX5" fmla="*/ 0 w 952563"/>
                <a:gd name="connsiteY5" fmla="*/ 604251 h 604251"/>
                <a:gd name="connsiteX0" fmla="*/ 0 w 1023123"/>
                <a:gd name="connsiteY0" fmla="*/ 593176 h 593176"/>
                <a:gd name="connsiteX1" fmla="*/ 0 w 1023123"/>
                <a:gd name="connsiteY1" fmla="*/ 593176 h 593176"/>
                <a:gd name="connsiteX2" fmla="*/ 952563 w 1023123"/>
                <a:gd name="connsiteY2" fmla="*/ 7048 h 593176"/>
                <a:gd name="connsiteX3" fmla="*/ 952563 w 1023123"/>
                <a:gd name="connsiteY3" fmla="*/ 287901 h 593176"/>
                <a:gd name="connsiteX4" fmla="*/ 0 w 1023123"/>
                <a:gd name="connsiteY4" fmla="*/ 593176 h 593176"/>
                <a:gd name="connsiteX0" fmla="*/ 0 w 1023123"/>
                <a:gd name="connsiteY0" fmla="*/ 593176 h 593176"/>
                <a:gd name="connsiteX1" fmla="*/ 0 w 1023123"/>
                <a:gd name="connsiteY1" fmla="*/ 593176 h 593176"/>
                <a:gd name="connsiteX2" fmla="*/ 952563 w 1023123"/>
                <a:gd name="connsiteY2" fmla="*/ 7048 h 593176"/>
                <a:gd name="connsiteX3" fmla="*/ 952563 w 1023123"/>
                <a:gd name="connsiteY3" fmla="*/ 287901 h 593176"/>
                <a:gd name="connsiteX4" fmla="*/ 0 w 1023123"/>
                <a:gd name="connsiteY4" fmla="*/ 593176 h 593176"/>
                <a:gd name="connsiteX0" fmla="*/ 0 w 952563"/>
                <a:gd name="connsiteY0" fmla="*/ 586128 h 586128"/>
                <a:gd name="connsiteX1" fmla="*/ 0 w 952563"/>
                <a:gd name="connsiteY1" fmla="*/ 586128 h 586128"/>
                <a:gd name="connsiteX2" fmla="*/ 952563 w 952563"/>
                <a:gd name="connsiteY2" fmla="*/ 0 h 586128"/>
                <a:gd name="connsiteX3" fmla="*/ 952563 w 952563"/>
                <a:gd name="connsiteY3" fmla="*/ 280853 h 586128"/>
                <a:gd name="connsiteX4" fmla="*/ 0 w 952563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52563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52563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1138"/>
                <a:gd name="connsiteY0" fmla="*/ 586128 h 586128"/>
                <a:gd name="connsiteX1" fmla="*/ 0 w 981138"/>
                <a:gd name="connsiteY1" fmla="*/ 586128 h 586128"/>
                <a:gd name="connsiteX2" fmla="*/ 981138 w 981138"/>
                <a:gd name="connsiteY2" fmla="*/ 0 h 586128"/>
                <a:gd name="connsiteX3" fmla="*/ 976500 w 981138"/>
                <a:gd name="connsiteY3" fmla="*/ 280853 h 586128"/>
                <a:gd name="connsiteX4" fmla="*/ 0 w 981138"/>
                <a:gd name="connsiteY4" fmla="*/ 586128 h 58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1138" h="586128">
                  <a:moveTo>
                    <a:pt x="0" y="586128"/>
                  </a:moveTo>
                  <a:lnTo>
                    <a:pt x="0" y="586128"/>
                  </a:lnTo>
                  <a:lnTo>
                    <a:pt x="981138" y="0"/>
                  </a:lnTo>
                  <a:lnTo>
                    <a:pt x="976500" y="280853"/>
                  </a:lnTo>
                  <a:lnTo>
                    <a:pt x="0" y="58612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>
              <a:spLocks noChangeAspect="1"/>
            </p:cNvSpPr>
            <p:nvPr/>
          </p:nvSpPr>
          <p:spPr>
            <a:xfrm>
              <a:off x="6286696" y="4867194"/>
              <a:ext cx="460800" cy="230400"/>
            </a:xfrm>
            <a:custGeom>
              <a:avLst/>
              <a:gdLst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183185 w 952563"/>
                <a:gd name="connsiteY3" fmla="*/ 441083 h 587615"/>
                <a:gd name="connsiteX4" fmla="*/ 256459 w 952563"/>
                <a:gd name="connsiteY4" fmla="*/ 367817 h 587615"/>
                <a:gd name="connsiteX5" fmla="*/ 293096 w 952563"/>
                <a:gd name="connsiteY5" fmla="*/ 331184 h 587615"/>
                <a:gd name="connsiteX6" fmla="*/ 427432 w 952563"/>
                <a:gd name="connsiteY6" fmla="*/ 257918 h 587615"/>
                <a:gd name="connsiteX7" fmla="*/ 464069 w 952563"/>
                <a:gd name="connsiteY7" fmla="*/ 233496 h 587615"/>
                <a:gd name="connsiteX8" fmla="*/ 512918 w 952563"/>
                <a:gd name="connsiteY8" fmla="*/ 172441 h 587615"/>
                <a:gd name="connsiteX9" fmla="*/ 537343 w 952563"/>
                <a:gd name="connsiteY9" fmla="*/ 135808 h 587615"/>
                <a:gd name="connsiteX10" fmla="*/ 647254 w 952563"/>
                <a:gd name="connsiteY10" fmla="*/ 74753 h 587615"/>
                <a:gd name="connsiteX11" fmla="*/ 696104 w 952563"/>
                <a:gd name="connsiteY11" fmla="*/ 38120 h 587615"/>
                <a:gd name="connsiteX12" fmla="*/ 781590 w 952563"/>
                <a:gd name="connsiteY12" fmla="*/ 1487 h 587615"/>
                <a:gd name="connsiteX13" fmla="*/ 952563 w 952563"/>
                <a:gd name="connsiteY13" fmla="*/ 1487 h 587615"/>
                <a:gd name="connsiteX14" fmla="*/ 952563 w 952563"/>
                <a:gd name="connsiteY14" fmla="*/ 282340 h 587615"/>
                <a:gd name="connsiteX15" fmla="*/ 97698 w 952563"/>
                <a:gd name="connsiteY15" fmla="*/ 575404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183185 w 952563"/>
                <a:gd name="connsiteY3" fmla="*/ 441083 h 587615"/>
                <a:gd name="connsiteX4" fmla="*/ 256459 w 952563"/>
                <a:gd name="connsiteY4" fmla="*/ 367817 h 587615"/>
                <a:gd name="connsiteX5" fmla="*/ 293096 w 952563"/>
                <a:gd name="connsiteY5" fmla="*/ 331184 h 587615"/>
                <a:gd name="connsiteX6" fmla="*/ 427432 w 952563"/>
                <a:gd name="connsiteY6" fmla="*/ 257918 h 587615"/>
                <a:gd name="connsiteX7" fmla="*/ 464069 w 952563"/>
                <a:gd name="connsiteY7" fmla="*/ 233496 h 587615"/>
                <a:gd name="connsiteX8" fmla="*/ 512918 w 952563"/>
                <a:gd name="connsiteY8" fmla="*/ 172441 h 587615"/>
                <a:gd name="connsiteX9" fmla="*/ 537343 w 952563"/>
                <a:gd name="connsiteY9" fmla="*/ 135808 h 587615"/>
                <a:gd name="connsiteX10" fmla="*/ 647254 w 952563"/>
                <a:gd name="connsiteY10" fmla="*/ 74753 h 587615"/>
                <a:gd name="connsiteX11" fmla="*/ 696104 w 952563"/>
                <a:gd name="connsiteY11" fmla="*/ 38120 h 587615"/>
                <a:gd name="connsiteX12" fmla="*/ 781590 w 952563"/>
                <a:gd name="connsiteY12" fmla="*/ 1487 h 587615"/>
                <a:gd name="connsiteX13" fmla="*/ 952563 w 952563"/>
                <a:gd name="connsiteY13" fmla="*/ 1487 h 587615"/>
                <a:gd name="connsiteX14" fmla="*/ 952563 w 952563"/>
                <a:gd name="connsiteY14" fmla="*/ 282340 h 587615"/>
                <a:gd name="connsiteX15" fmla="*/ 97698 w 952563"/>
                <a:gd name="connsiteY15" fmla="*/ 575404 h 587615"/>
                <a:gd name="connsiteX16" fmla="*/ 0 w 952563"/>
                <a:gd name="connsiteY16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27432 w 952563"/>
                <a:gd name="connsiteY5" fmla="*/ 257918 h 587615"/>
                <a:gd name="connsiteX6" fmla="*/ 464069 w 952563"/>
                <a:gd name="connsiteY6" fmla="*/ 233496 h 587615"/>
                <a:gd name="connsiteX7" fmla="*/ 512918 w 952563"/>
                <a:gd name="connsiteY7" fmla="*/ 172441 h 587615"/>
                <a:gd name="connsiteX8" fmla="*/ 537343 w 952563"/>
                <a:gd name="connsiteY8" fmla="*/ 135808 h 587615"/>
                <a:gd name="connsiteX9" fmla="*/ 647254 w 952563"/>
                <a:gd name="connsiteY9" fmla="*/ 74753 h 587615"/>
                <a:gd name="connsiteX10" fmla="*/ 696104 w 952563"/>
                <a:gd name="connsiteY10" fmla="*/ 38120 h 587615"/>
                <a:gd name="connsiteX11" fmla="*/ 781590 w 952563"/>
                <a:gd name="connsiteY11" fmla="*/ 1487 h 587615"/>
                <a:gd name="connsiteX12" fmla="*/ 952563 w 952563"/>
                <a:gd name="connsiteY12" fmla="*/ 1487 h 587615"/>
                <a:gd name="connsiteX13" fmla="*/ 952563 w 952563"/>
                <a:gd name="connsiteY13" fmla="*/ 282340 h 587615"/>
                <a:gd name="connsiteX14" fmla="*/ 97698 w 952563"/>
                <a:gd name="connsiteY14" fmla="*/ 575404 h 587615"/>
                <a:gd name="connsiteX15" fmla="*/ 0 w 952563"/>
                <a:gd name="connsiteY15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64069 w 952563"/>
                <a:gd name="connsiteY5" fmla="*/ 233496 h 587615"/>
                <a:gd name="connsiteX6" fmla="*/ 512918 w 952563"/>
                <a:gd name="connsiteY6" fmla="*/ 172441 h 587615"/>
                <a:gd name="connsiteX7" fmla="*/ 537343 w 952563"/>
                <a:gd name="connsiteY7" fmla="*/ 135808 h 587615"/>
                <a:gd name="connsiteX8" fmla="*/ 647254 w 952563"/>
                <a:gd name="connsiteY8" fmla="*/ 74753 h 587615"/>
                <a:gd name="connsiteX9" fmla="*/ 696104 w 952563"/>
                <a:gd name="connsiteY9" fmla="*/ 38120 h 587615"/>
                <a:gd name="connsiteX10" fmla="*/ 781590 w 952563"/>
                <a:gd name="connsiteY10" fmla="*/ 1487 h 587615"/>
                <a:gd name="connsiteX11" fmla="*/ 952563 w 952563"/>
                <a:gd name="connsiteY11" fmla="*/ 1487 h 587615"/>
                <a:gd name="connsiteX12" fmla="*/ 952563 w 952563"/>
                <a:gd name="connsiteY12" fmla="*/ 282340 h 587615"/>
                <a:gd name="connsiteX13" fmla="*/ 97698 w 952563"/>
                <a:gd name="connsiteY13" fmla="*/ 575404 h 587615"/>
                <a:gd name="connsiteX14" fmla="*/ 0 w 952563"/>
                <a:gd name="connsiteY14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64069 w 952563"/>
                <a:gd name="connsiteY5" fmla="*/ 233496 h 587615"/>
                <a:gd name="connsiteX6" fmla="*/ 512918 w 952563"/>
                <a:gd name="connsiteY6" fmla="*/ 172441 h 587615"/>
                <a:gd name="connsiteX7" fmla="*/ 647254 w 952563"/>
                <a:gd name="connsiteY7" fmla="*/ 74753 h 587615"/>
                <a:gd name="connsiteX8" fmla="*/ 696104 w 952563"/>
                <a:gd name="connsiteY8" fmla="*/ 38120 h 587615"/>
                <a:gd name="connsiteX9" fmla="*/ 781590 w 952563"/>
                <a:gd name="connsiteY9" fmla="*/ 1487 h 587615"/>
                <a:gd name="connsiteX10" fmla="*/ 952563 w 952563"/>
                <a:gd name="connsiteY10" fmla="*/ 1487 h 587615"/>
                <a:gd name="connsiteX11" fmla="*/ 952563 w 952563"/>
                <a:gd name="connsiteY11" fmla="*/ 282340 h 587615"/>
                <a:gd name="connsiteX12" fmla="*/ 97698 w 952563"/>
                <a:gd name="connsiteY12" fmla="*/ 575404 h 587615"/>
                <a:gd name="connsiteX13" fmla="*/ 0 w 952563"/>
                <a:gd name="connsiteY13" fmla="*/ 587615 h 58761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256459 w 952563"/>
                <a:gd name="connsiteY3" fmla="*/ 371757 h 591555"/>
                <a:gd name="connsiteX4" fmla="*/ 293096 w 952563"/>
                <a:gd name="connsiteY4" fmla="*/ 335124 h 591555"/>
                <a:gd name="connsiteX5" fmla="*/ 464069 w 952563"/>
                <a:gd name="connsiteY5" fmla="*/ 237436 h 591555"/>
                <a:gd name="connsiteX6" fmla="*/ 512918 w 952563"/>
                <a:gd name="connsiteY6" fmla="*/ 176381 h 591555"/>
                <a:gd name="connsiteX7" fmla="*/ 647254 w 952563"/>
                <a:gd name="connsiteY7" fmla="*/ 78693 h 591555"/>
                <a:gd name="connsiteX8" fmla="*/ 781590 w 952563"/>
                <a:gd name="connsiteY8" fmla="*/ 5427 h 591555"/>
                <a:gd name="connsiteX9" fmla="*/ 952563 w 952563"/>
                <a:gd name="connsiteY9" fmla="*/ 5427 h 591555"/>
                <a:gd name="connsiteX10" fmla="*/ 952563 w 952563"/>
                <a:gd name="connsiteY10" fmla="*/ 286280 h 591555"/>
                <a:gd name="connsiteX11" fmla="*/ 97698 w 952563"/>
                <a:gd name="connsiteY11" fmla="*/ 579344 h 591555"/>
                <a:gd name="connsiteX12" fmla="*/ 0 w 952563"/>
                <a:gd name="connsiteY12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256459 w 952563"/>
                <a:gd name="connsiteY3" fmla="*/ 371757 h 591555"/>
                <a:gd name="connsiteX4" fmla="*/ 464069 w 952563"/>
                <a:gd name="connsiteY4" fmla="*/ 237436 h 591555"/>
                <a:gd name="connsiteX5" fmla="*/ 512918 w 952563"/>
                <a:gd name="connsiteY5" fmla="*/ 176381 h 591555"/>
                <a:gd name="connsiteX6" fmla="*/ 647254 w 952563"/>
                <a:gd name="connsiteY6" fmla="*/ 78693 h 591555"/>
                <a:gd name="connsiteX7" fmla="*/ 781590 w 952563"/>
                <a:gd name="connsiteY7" fmla="*/ 5427 h 591555"/>
                <a:gd name="connsiteX8" fmla="*/ 952563 w 952563"/>
                <a:gd name="connsiteY8" fmla="*/ 5427 h 591555"/>
                <a:gd name="connsiteX9" fmla="*/ 952563 w 952563"/>
                <a:gd name="connsiteY9" fmla="*/ 286280 h 591555"/>
                <a:gd name="connsiteX10" fmla="*/ 97698 w 952563"/>
                <a:gd name="connsiteY10" fmla="*/ 579344 h 591555"/>
                <a:gd name="connsiteX11" fmla="*/ 0 w 952563"/>
                <a:gd name="connsiteY11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464069 w 952563"/>
                <a:gd name="connsiteY3" fmla="*/ 237436 h 591555"/>
                <a:gd name="connsiteX4" fmla="*/ 512918 w 952563"/>
                <a:gd name="connsiteY4" fmla="*/ 176381 h 591555"/>
                <a:gd name="connsiteX5" fmla="*/ 647254 w 952563"/>
                <a:gd name="connsiteY5" fmla="*/ 78693 h 591555"/>
                <a:gd name="connsiteX6" fmla="*/ 781590 w 952563"/>
                <a:gd name="connsiteY6" fmla="*/ 5427 h 591555"/>
                <a:gd name="connsiteX7" fmla="*/ 952563 w 952563"/>
                <a:gd name="connsiteY7" fmla="*/ 5427 h 591555"/>
                <a:gd name="connsiteX8" fmla="*/ 952563 w 952563"/>
                <a:gd name="connsiteY8" fmla="*/ 286280 h 591555"/>
                <a:gd name="connsiteX9" fmla="*/ 97698 w 952563"/>
                <a:gd name="connsiteY9" fmla="*/ 579344 h 591555"/>
                <a:gd name="connsiteX10" fmla="*/ 0 w 952563"/>
                <a:gd name="connsiteY10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512918 w 952563"/>
                <a:gd name="connsiteY3" fmla="*/ 176381 h 591555"/>
                <a:gd name="connsiteX4" fmla="*/ 647254 w 952563"/>
                <a:gd name="connsiteY4" fmla="*/ 78693 h 591555"/>
                <a:gd name="connsiteX5" fmla="*/ 781590 w 952563"/>
                <a:gd name="connsiteY5" fmla="*/ 5427 h 591555"/>
                <a:gd name="connsiteX6" fmla="*/ 952563 w 952563"/>
                <a:gd name="connsiteY6" fmla="*/ 5427 h 591555"/>
                <a:gd name="connsiteX7" fmla="*/ 952563 w 952563"/>
                <a:gd name="connsiteY7" fmla="*/ 286280 h 591555"/>
                <a:gd name="connsiteX8" fmla="*/ 97698 w 952563"/>
                <a:gd name="connsiteY8" fmla="*/ 579344 h 591555"/>
                <a:gd name="connsiteX9" fmla="*/ 0 w 952563"/>
                <a:gd name="connsiteY9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512918 w 952563"/>
                <a:gd name="connsiteY3" fmla="*/ 176381 h 591555"/>
                <a:gd name="connsiteX4" fmla="*/ 647254 w 952563"/>
                <a:gd name="connsiteY4" fmla="*/ 78693 h 591555"/>
                <a:gd name="connsiteX5" fmla="*/ 781590 w 952563"/>
                <a:gd name="connsiteY5" fmla="*/ 5427 h 591555"/>
                <a:gd name="connsiteX6" fmla="*/ 952563 w 952563"/>
                <a:gd name="connsiteY6" fmla="*/ 5427 h 591555"/>
                <a:gd name="connsiteX7" fmla="*/ 952563 w 952563"/>
                <a:gd name="connsiteY7" fmla="*/ 286280 h 591555"/>
                <a:gd name="connsiteX8" fmla="*/ 0 w 952563"/>
                <a:gd name="connsiteY8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647254 w 952563"/>
                <a:gd name="connsiteY3" fmla="*/ 78693 h 591555"/>
                <a:gd name="connsiteX4" fmla="*/ 781590 w 952563"/>
                <a:gd name="connsiteY4" fmla="*/ 5427 h 591555"/>
                <a:gd name="connsiteX5" fmla="*/ 952563 w 952563"/>
                <a:gd name="connsiteY5" fmla="*/ 5427 h 591555"/>
                <a:gd name="connsiteX6" fmla="*/ 952563 w 952563"/>
                <a:gd name="connsiteY6" fmla="*/ 286280 h 591555"/>
                <a:gd name="connsiteX7" fmla="*/ 0 w 952563"/>
                <a:gd name="connsiteY7" fmla="*/ 591555 h 591555"/>
                <a:gd name="connsiteX0" fmla="*/ 0 w 952563"/>
                <a:gd name="connsiteY0" fmla="*/ 595529 h 595529"/>
                <a:gd name="connsiteX1" fmla="*/ 0 w 952563"/>
                <a:gd name="connsiteY1" fmla="*/ 595529 h 595529"/>
                <a:gd name="connsiteX2" fmla="*/ 464069 w 952563"/>
                <a:gd name="connsiteY2" fmla="*/ 241410 h 595529"/>
                <a:gd name="connsiteX3" fmla="*/ 647254 w 952563"/>
                <a:gd name="connsiteY3" fmla="*/ 82667 h 595529"/>
                <a:gd name="connsiteX4" fmla="*/ 952563 w 952563"/>
                <a:gd name="connsiteY4" fmla="*/ 9401 h 595529"/>
                <a:gd name="connsiteX5" fmla="*/ 952563 w 952563"/>
                <a:gd name="connsiteY5" fmla="*/ 290254 h 595529"/>
                <a:gd name="connsiteX6" fmla="*/ 0 w 952563"/>
                <a:gd name="connsiteY6" fmla="*/ 595529 h 595529"/>
                <a:gd name="connsiteX0" fmla="*/ 0 w 952563"/>
                <a:gd name="connsiteY0" fmla="*/ 586463 h 586463"/>
                <a:gd name="connsiteX1" fmla="*/ 0 w 952563"/>
                <a:gd name="connsiteY1" fmla="*/ 586463 h 586463"/>
                <a:gd name="connsiteX2" fmla="*/ 464069 w 952563"/>
                <a:gd name="connsiteY2" fmla="*/ 232344 h 586463"/>
                <a:gd name="connsiteX3" fmla="*/ 952563 w 952563"/>
                <a:gd name="connsiteY3" fmla="*/ 335 h 586463"/>
                <a:gd name="connsiteX4" fmla="*/ 952563 w 952563"/>
                <a:gd name="connsiteY4" fmla="*/ 281188 h 586463"/>
                <a:gd name="connsiteX5" fmla="*/ 0 w 952563"/>
                <a:gd name="connsiteY5" fmla="*/ 586463 h 586463"/>
                <a:gd name="connsiteX0" fmla="*/ 0 w 952563"/>
                <a:gd name="connsiteY0" fmla="*/ 586463 h 586463"/>
                <a:gd name="connsiteX1" fmla="*/ 0 w 952563"/>
                <a:gd name="connsiteY1" fmla="*/ 586463 h 586463"/>
                <a:gd name="connsiteX2" fmla="*/ 464069 w 952563"/>
                <a:gd name="connsiteY2" fmla="*/ 232344 h 586463"/>
                <a:gd name="connsiteX3" fmla="*/ 952563 w 952563"/>
                <a:gd name="connsiteY3" fmla="*/ 335 h 586463"/>
                <a:gd name="connsiteX4" fmla="*/ 952563 w 952563"/>
                <a:gd name="connsiteY4" fmla="*/ 281188 h 586463"/>
                <a:gd name="connsiteX5" fmla="*/ 0 w 952563"/>
                <a:gd name="connsiteY5" fmla="*/ 586463 h 586463"/>
                <a:gd name="connsiteX0" fmla="*/ 0 w 952563"/>
                <a:gd name="connsiteY0" fmla="*/ 604251 h 604251"/>
                <a:gd name="connsiteX1" fmla="*/ 0 w 952563"/>
                <a:gd name="connsiteY1" fmla="*/ 604251 h 604251"/>
                <a:gd name="connsiteX2" fmla="*/ 464069 w 952563"/>
                <a:gd name="connsiteY2" fmla="*/ 250132 h 604251"/>
                <a:gd name="connsiteX3" fmla="*/ 952563 w 952563"/>
                <a:gd name="connsiteY3" fmla="*/ 18123 h 604251"/>
                <a:gd name="connsiteX4" fmla="*/ 952563 w 952563"/>
                <a:gd name="connsiteY4" fmla="*/ 298976 h 604251"/>
                <a:gd name="connsiteX5" fmla="*/ 0 w 952563"/>
                <a:gd name="connsiteY5" fmla="*/ 604251 h 604251"/>
                <a:gd name="connsiteX0" fmla="*/ 0 w 1023123"/>
                <a:gd name="connsiteY0" fmla="*/ 593176 h 593176"/>
                <a:gd name="connsiteX1" fmla="*/ 0 w 1023123"/>
                <a:gd name="connsiteY1" fmla="*/ 593176 h 593176"/>
                <a:gd name="connsiteX2" fmla="*/ 952563 w 1023123"/>
                <a:gd name="connsiteY2" fmla="*/ 7048 h 593176"/>
                <a:gd name="connsiteX3" fmla="*/ 952563 w 1023123"/>
                <a:gd name="connsiteY3" fmla="*/ 287901 h 593176"/>
                <a:gd name="connsiteX4" fmla="*/ 0 w 1023123"/>
                <a:gd name="connsiteY4" fmla="*/ 593176 h 593176"/>
                <a:gd name="connsiteX0" fmla="*/ 0 w 1023123"/>
                <a:gd name="connsiteY0" fmla="*/ 593176 h 593176"/>
                <a:gd name="connsiteX1" fmla="*/ 0 w 1023123"/>
                <a:gd name="connsiteY1" fmla="*/ 593176 h 593176"/>
                <a:gd name="connsiteX2" fmla="*/ 952563 w 1023123"/>
                <a:gd name="connsiteY2" fmla="*/ 7048 h 593176"/>
                <a:gd name="connsiteX3" fmla="*/ 952563 w 1023123"/>
                <a:gd name="connsiteY3" fmla="*/ 287901 h 593176"/>
                <a:gd name="connsiteX4" fmla="*/ 0 w 1023123"/>
                <a:gd name="connsiteY4" fmla="*/ 593176 h 593176"/>
                <a:gd name="connsiteX0" fmla="*/ 0 w 952563"/>
                <a:gd name="connsiteY0" fmla="*/ 586128 h 586128"/>
                <a:gd name="connsiteX1" fmla="*/ 0 w 952563"/>
                <a:gd name="connsiteY1" fmla="*/ 586128 h 586128"/>
                <a:gd name="connsiteX2" fmla="*/ 952563 w 952563"/>
                <a:gd name="connsiteY2" fmla="*/ 0 h 586128"/>
                <a:gd name="connsiteX3" fmla="*/ 952563 w 952563"/>
                <a:gd name="connsiteY3" fmla="*/ 280853 h 586128"/>
                <a:gd name="connsiteX4" fmla="*/ 0 w 952563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52563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52563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1138"/>
                <a:gd name="connsiteY0" fmla="*/ 586128 h 586128"/>
                <a:gd name="connsiteX1" fmla="*/ 0 w 981138"/>
                <a:gd name="connsiteY1" fmla="*/ 586128 h 586128"/>
                <a:gd name="connsiteX2" fmla="*/ 981138 w 981138"/>
                <a:gd name="connsiteY2" fmla="*/ 0 h 586128"/>
                <a:gd name="connsiteX3" fmla="*/ 976500 w 981138"/>
                <a:gd name="connsiteY3" fmla="*/ 280853 h 586128"/>
                <a:gd name="connsiteX4" fmla="*/ 0 w 981138"/>
                <a:gd name="connsiteY4" fmla="*/ 586128 h 58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1138" h="586128">
                  <a:moveTo>
                    <a:pt x="0" y="586128"/>
                  </a:moveTo>
                  <a:lnTo>
                    <a:pt x="0" y="586128"/>
                  </a:lnTo>
                  <a:lnTo>
                    <a:pt x="981138" y="0"/>
                  </a:lnTo>
                  <a:lnTo>
                    <a:pt x="976500" y="280853"/>
                  </a:lnTo>
                  <a:lnTo>
                    <a:pt x="0" y="58612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>
              <a:spLocks noChangeAspect="1"/>
            </p:cNvSpPr>
            <p:nvPr/>
          </p:nvSpPr>
          <p:spPr>
            <a:xfrm>
              <a:off x="6286696" y="5359115"/>
              <a:ext cx="368640" cy="184320"/>
            </a:xfrm>
            <a:custGeom>
              <a:avLst/>
              <a:gdLst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183185 w 952563"/>
                <a:gd name="connsiteY3" fmla="*/ 441083 h 587615"/>
                <a:gd name="connsiteX4" fmla="*/ 256459 w 952563"/>
                <a:gd name="connsiteY4" fmla="*/ 367817 h 587615"/>
                <a:gd name="connsiteX5" fmla="*/ 293096 w 952563"/>
                <a:gd name="connsiteY5" fmla="*/ 331184 h 587615"/>
                <a:gd name="connsiteX6" fmla="*/ 427432 w 952563"/>
                <a:gd name="connsiteY6" fmla="*/ 257918 h 587615"/>
                <a:gd name="connsiteX7" fmla="*/ 464069 w 952563"/>
                <a:gd name="connsiteY7" fmla="*/ 233496 h 587615"/>
                <a:gd name="connsiteX8" fmla="*/ 512918 w 952563"/>
                <a:gd name="connsiteY8" fmla="*/ 172441 h 587615"/>
                <a:gd name="connsiteX9" fmla="*/ 537343 w 952563"/>
                <a:gd name="connsiteY9" fmla="*/ 135808 h 587615"/>
                <a:gd name="connsiteX10" fmla="*/ 647254 w 952563"/>
                <a:gd name="connsiteY10" fmla="*/ 74753 h 587615"/>
                <a:gd name="connsiteX11" fmla="*/ 696104 w 952563"/>
                <a:gd name="connsiteY11" fmla="*/ 38120 h 587615"/>
                <a:gd name="connsiteX12" fmla="*/ 781590 w 952563"/>
                <a:gd name="connsiteY12" fmla="*/ 1487 h 587615"/>
                <a:gd name="connsiteX13" fmla="*/ 952563 w 952563"/>
                <a:gd name="connsiteY13" fmla="*/ 1487 h 587615"/>
                <a:gd name="connsiteX14" fmla="*/ 952563 w 952563"/>
                <a:gd name="connsiteY14" fmla="*/ 282340 h 587615"/>
                <a:gd name="connsiteX15" fmla="*/ 97698 w 952563"/>
                <a:gd name="connsiteY15" fmla="*/ 575404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183185 w 952563"/>
                <a:gd name="connsiteY3" fmla="*/ 441083 h 587615"/>
                <a:gd name="connsiteX4" fmla="*/ 256459 w 952563"/>
                <a:gd name="connsiteY4" fmla="*/ 367817 h 587615"/>
                <a:gd name="connsiteX5" fmla="*/ 293096 w 952563"/>
                <a:gd name="connsiteY5" fmla="*/ 331184 h 587615"/>
                <a:gd name="connsiteX6" fmla="*/ 427432 w 952563"/>
                <a:gd name="connsiteY6" fmla="*/ 257918 h 587615"/>
                <a:gd name="connsiteX7" fmla="*/ 464069 w 952563"/>
                <a:gd name="connsiteY7" fmla="*/ 233496 h 587615"/>
                <a:gd name="connsiteX8" fmla="*/ 512918 w 952563"/>
                <a:gd name="connsiteY8" fmla="*/ 172441 h 587615"/>
                <a:gd name="connsiteX9" fmla="*/ 537343 w 952563"/>
                <a:gd name="connsiteY9" fmla="*/ 135808 h 587615"/>
                <a:gd name="connsiteX10" fmla="*/ 647254 w 952563"/>
                <a:gd name="connsiteY10" fmla="*/ 74753 h 587615"/>
                <a:gd name="connsiteX11" fmla="*/ 696104 w 952563"/>
                <a:gd name="connsiteY11" fmla="*/ 38120 h 587615"/>
                <a:gd name="connsiteX12" fmla="*/ 781590 w 952563"/>
                <a:gd name="connsiteY12" fmla="*/ 1487 h 587615"/>
                <a:gd name="connsiteX13" fmla="*/ 952563 w 952563"/>
                <a:gd name="connsiteY13" fmla="*/ 1487 h 587615"/>
                <a:gd name="connsiteX14" fmla="*/ 952563 w 952563"/>
                <a:gd name="connsiteY14" fmla="*/ 282340 h 587615"/>
                <a:gd name="connsiteX15" fmla="*/ 97698 w 952563"/>
                <a:gd name="connsiteY15" fmla="*/ 575404 h 587615"/>
                <a:gd name="connsiteX16" fmla="*/ 0 w 952563"/>
                <a:gd name="connsiteY16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27432 w 952563"/>
                <a:gd name="connsiteY5" fmla="*/ 257918 h 587615"/>
                <a:gd name="connsiteX6" fmla="*/ 464069 w 952563"/>
                <a:gd name="connsiteY6" fmla="*/ 233496 h 587615"/>
                <a:gd name="connsiteX7" fmla="*/ 512918 w 952563"/>
                <a:gd name="connsiteY7" fmla="*/ 172441 h 587615"/>
                <a:gd name="connsiteX8" fmla="*/ 537343 w 952563"/>
                <a:gd name="connsiteY8" fmla="*/ 135808 h 587615"/>
                <a:gd name="connsiteX9" fmla="*/ 647254 w 952563"/>
                <a:gd name="connsiteY9" fmla="*/ 74753 h 587615"/>
                <a:gd name="connsiteX10" fmla="*/ 696104 w 952563"/>
                <a:gd name="connsiteY10" fmla="*/ 38120 h 587615"/>
                <a:gd name="connsiteX11" fmla="*/ 781590 w 952563"/>
                <a:gd name="connsiteY11" fmla="*/ 1487 h 587615"/>
                <a:gd name="connsiteX12" fmla="*/ 952563 w 952563"/>
                <a:gd name="connsiteY12" fmla="*/ 1487 h 587615"/>
                <a:gd name="connsiteX13" fmla="*/ 952563 w 952563"/>
                <a:gd name="connsiteY13" fmla="*/ 282340 h 587615"/>
                <a:gd name="connsiteX14" fmla="*/ 97698 w 952563"/>
                <a:gd name="connsiteY14" fmla="*/ 575404 h 587615"/>
                <a:gd name="connsiteX15" fmla="*/ 0 w 952563"/>
                <a:gd name="connsiteY15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64069 w 952563"/>
                <a:gd name="connsiteY5" fmla="*/ 233496 h 587615"/>
                <a:gd name="connsiteX6" fmla="*/ 512918 w 952563"/>
                <a:gd name="connsiteY6" fmla="*/ 172441 h 587615"/>
                <a:gd name="connsiteX7" fmla="*/ 537343 w 952563"/>
                <a:gd name="connsiteY7" fmla="*/ 135808 h 587615"/>
                <a:gd name="connsiteX8" fmla="*/ 647254 w 952563"/>
                <a:gd name="connsiteY8" fmla="*/ 74753 h 587615"/>
                <a:gd name="connsiteX9" fmla="*/ 696104 w 952563"/>
                <a:gd name="connsiteY9" fmla="*/ 38120 h 587615"/>
                <a:gd name="connsiteX10" fmla="*/ 781590 w 952563"/>
                <a:gd name="connsiteY10" fmla="*/ 1487 h 587615"/>
                <a:gd name="connsiteX11" fmla="*/ 952563 w 952563"/>
                <a:gd name="connsiteY11" fmla="*/ 1487 h 587615"/>
                <a:gd name="connsiteX12" fmla="*/ 952563 w 952563"/>
                <a:gd name="connsiteY12" fmla="*/ 282340 h 587615"/>
                <a:gd name="connsiteX13" fmla="*/ 97698 w 952563"/>
                <a:gd name="connsiteY13" fmla="*/ 575404 h 587615"/>
                <a:gd name="connsiteX14" fmla="*/ 0 w 952563"/>
                <a:gd name="connsiteY14" fmla="*/ 587615 h 587615"/>
                <a:gd name="connsiteX0" fmla="*/ 0 w 952563"/>
                <a:gd name="connsiteY0" fmla="*/ 587615 h 587615"/>
                <a:gd name="connsiteX1" fmla="*/ 0 w 952563"/>
                <a:gd name="connsiteY1" fmla="*/ 587615 h 587615"/>
                <a:gd name="connsiteX2" fmla="*/ 97698 w 952563"/>
                <a:gd name="connsiteY2" fmla="*/ 502138 h 587615"/>
                <a:gd name="connsiteX3" fmla="*/ 256459 w 952563"/>
                <a:gd name="connsiteY3" fmla="*/ 367817 h 587615"/>
                <a:gd name="connsiteX4" fmla="*/ 293096 w 952563"/>
                <a:gd name="connsiteY4" fmla="*/ 331184 h 587615"/>
                <a:gd name="connsiteX5" fmla="*/ 464069 w 952563"/>
                <a:gd name="connsiteY5" fmla="*/ 233496 h 587615"/>
                <a:gd name="connsiteX6" fmla="*/ 512918 w 952563"/>
                <a:gd name="connsiteY6" fmla="*/ 172441 h 587615"/>
                <a:gd name="connsiteX7" fmla="*/ 647254 w 952563"/>
                <a:gd name="connsiteY7" fmla="*/ 74753 h 587615"/>
                <a:gd name="connsiteX8" fmla="*/ 696104 w 952563"/>
                <a:gd name="connsiteY8" fmla="*/ 38120 h 587615"/>
                <a:gd name="connsiteX9" fmla="*/ 781590 w 952563"/>
                <a:gd name="connsiteY9" fmla="*/ 1487 h 587615"/>
                <a:gd name="connsiteX10" fmla="*/ 952563 w 952563"/>
                <a:gd name="connsiteY10" fmla="*/ 1487 h 587615"/>
                <a:gd name="connsiteX11" fmla="*/ 952563 w 952563"/>
                <a:gd name="connsiteY11" fmla="*/ 282340 h 587615"/>
                <a:gd name="connsiteX12" fmla="*/ 97698 w 952563"/>
                <a:gd name="connsiteY12" fmla="*/ 575404 h 587615"/>
                <a:gd name="connsiteX13" fmla="*/ 0 w 952563"/>
                <a:gd name="connsiteY13" fmla="*/ 587615 h 58761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256459 w 952563"/>
                <a:gd name="connsiteY3" fmla="*/ 371757 h 591555"/>
                <a:gd name="connsiteX4" fmla="*/ 293096 w 952563"/>
                <a:gd name="connsiteY4" fmla="*/ 335124 h 591555"/>
                <a:gd name="connsiteX5" fmla="*/ 464069 w 952563"/>
                <a:gd name="connsiteY5" fmla="*/ 237436 h 591555"/>
                <a:gd name="connsiteX6" fmla="*/ 512918 w 952563"/>
                <a:gd name="connsiteY6" fmla="*/ 176381 h 591555"/>
                <a:gd name="connsiteX7" fmla="*/ 647254 w 952563"/>
                <a:gd name="connsiteY7" fmla="*/ 78693 h 591555"/>
                <a:gd name="connsiteX8" fmla="*/ 781590 w 952563"/>
                <a:gd name="connsiteY8" fmla="*/ 5427 h 591555"/>
                <a:gd name="connsiteX9" fmla="*/ 952563 w 952563"/>
                <a:gd name="connsiteY9" fmla="*/ 5427 h 591555"/>
                <a:gd name="connsiteX10" fmla="*/ 952563 w 952563"/>
                <a:gd name="connsiteY10" fmla="*/ 286280 h 591555"/>
                <a:gd name="connsiteX11" fmla="*/ 97698 w 952563"/>
                <a:gd name="connsiteY11" fmla="*/ 579344 h 591555"/>
                <a:gd name="connsiteX12" fmla="*/ 0 w 952563"/>
                <a:gd name="connsiteY12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256459 w 952563"/>
                <a:gd name="connsiteY3" fmla="*/ 371757 h 591555"/>
                <a:gd name="connsiteX4" fmla="*/ 464069 w 952563"/>
                <a:gd name="connsiteY4" fmla="*/ 237436 h 591555"/>
                <a:gd name="connsiteX5" fmla="*/ 512918 w 952563"/>
                <a:gd name="connsiteY5" fmla="*/ 176381 h 591555"/>
                <a:gd name="connsiteX6" fmla="*/ 647254 w 952563"/>
                <a:gd name="connsiteY6" fmla="*/ 78693 h 591555"/>
                <a:gd name="connsiteX7" fmla="*/ 781590 w 952563"/>
                <a:gd name="connsiteY7" fmla="*/ 5427 h 591555"/>
                <a:gd name="connsiteX8" fmla="*/ 952563 w 952563"/>
                <a:gd name="connsiteY8" fmla="*/ 5427 h 591555"/>
                <a:gd name="connsiteX9" fmla="*/ 952563 w 952563"/>
                <a:gd name="connsiteY9" fmla="*/ 286280 h 591555"/>
                <a:gd name="connsiteX10" fmla="*/ 97698 w 952563"/>
                <a:gd name="connsiteY10" fmla="*/ 579344 h 591555"/>
                <a:gd name="connsiteX11" fmla="*/ 0 w 952563"/>
                <a:gd name="connsiteY11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97698 w 952563"/>
                <a:gd name="connsiteY2" fmla="*/ 506078 h 591555"/>
                <a:gd name="connsiteX3" fmla="*/ 464069 w 952563"/>
                <a:gd name="connsiteY3" fmla="*/ 237436 h 591555"/>
                <a:gd name="connsiteX4" fmla="*/ 512918 w 952563"/>
                <a:gd name="connsiteY4" fmla="*/ 176381 h 591555"/>
                <a:gd name="connsiteX5" fmla="*/ 647254 w 952563"/>
                <a:gd name="connsiteY5" fmla="*/ 78693 h 591555"/>
                <a:gd name="connsiteX6" fmla="*/ 781590 w 952563"/>
                <a:gd name="connsiteY6" fmla="*/ 5427 h 591555"/>
                <a:gd name="connsiteX7" fmla="*/ 952563 w 952563"/>
                <a:gd name="connsiteY7" fmla="*/ 5427 h 591555"/>
                <a:gd name="connsiteX8" fmla="*/ 952563 w 952563"/>
                <a:gd name="connsiteY8" fmla="*/ 286280 h 591555"/>
                <a:gd name="connsiteX9" fmla="*/ 97698 w 952563"/>
                <a:gd name="connsiteY9" fmla="*/ 579344 h 591555"/>
                <a:gd name="connsiteX10" fmla="*/ 0 w 952563"/>
                <a:gd name="connsiteY10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512918 w 952563"/>
                <a:gd name="connsiteY3" fmla="*/ 176381 h 591555"/>
                <a:gd name="connsiteX4" fmla="*/ 647254 w 952563"/>
                <a:gd name="connsiteY4" fmla="*/ 78693 h 591555"/>
                <a:gd name="connsiteX5" fmla="*/ 781590 w 952563"/>
                <a:gd name="connsiteY5" fmla="*/ 5427 h 591555"/>
                <a:gd name="connsiteX6" fmla="*/ 952563 w 952563"/>
                <a:gd name="connsiteY6" fmla="*/ 5427 h 591555"/>
                <a:gd name="connsiteX7" fmla="*/ 952563 w 952563"/>
                <a:gd name="connsiteY7" fmla="*/ 286280 h 591555"/>
                <a:gd name="connsiteX8" fmla="*/ 97698 w 952563"/>
                <a:gd name="connsiteY8" fmla="*/ 579344 h 591555"/>
                <a:gd name="connsiteX9" fmla="*/ 0 w 952563"/>
                <a:gd name="connsiteY9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512918 w 952563"/>
                <a:gd name="connsiteY3" fmla="*/ 176381 h 591555"/>
                <a:gd name="connsiteX4" fmla="*/ 647254 w 952563"/>
                <a:gd name="connsiteY4" fmla="*/ 78693 h 591555"/>
                <a:gd name="connsiteX5" fmla="*/ 781590 w 952563"/>
                <a:gd name="connsiteY5" fmla="*/ 5427 h 591555"/>
                <a:gd name="connsiteX6" fmla="*/ 952563 w 952563"/>
                <a:gd name="connsiteY6" fmla="*/ 5427 h 591555"/>
                <a:gd name="connsiteX7" fmla="*/ 952563 w 952563"/>
                <a:gd name="connsiteY7" fmla="*/ 286280 h 591555"/>
                <a:gd name="connsiteX8" fmla="*/ 0 w 952563"/>
                <a:gd name="connsiteY8" fmla="*/ 591555 h 591555"/>
                <a:gd name="connsiteX0" fmla="*/ 0 w 952563"/>
                <a:gd name="connsiteY0" fmla="*/ 591555 h 591555"/>
                <a:gd name="connsiteX1" fmla="*/ 0 w 952563"/>
                <a:gd name="connsiteY1" fmla="*/ 591555 h 591555"/>
                <a:gd name="connsiteX2" fmla="*/ 464069 w 952563"/>
                <a:gd name="connsiteY2" fmla="*/ 237436 h 591555"/>
                <a:gd name="connsiteX3" fmla="*/ 647254 w 952563"/>
                <a:gd name="connsiteY3" fmla="*/ 78693 h 591555"/>
                <a:gd name="connsiteX4" fmla="*/ 781590 w 952563"/>
                <a:gd name="connsiteY4" fmla="*/ 5427 h 591555"/>
                <a:gd name="connsiteX5" fmla="*/ 952563 w 952563"/>
                <a:gd name="connsiteY5" fmla="*/ 5427 h 591555"/>
                <a:gd name="connsiteX6" fmla="*/ 952563 w 952563"/>
                <a:gd name="connsiteY6" fmla="*/ 286280 h 591555"/>
                <a:gd name="connsiteX7" fmla="*/ 0 w 952563"/>
                <a:gd name="connsiteY7" fmla="*/ 591555 h 591555"/>
                <a:gd name="connsiteX0" fmla="*/ 0 w 952563"/>
                <a:gd name="connsiteY0" fmla="*/ 595529 h 595529"/>
                <a:gd name="connsiteX1" fmla="*/ 0 w 952563"/>
                <a:gd name="connsiteY1" fmla="*/ 595529 h 595529"/>
                <a:gd name="connsiteX2" fmla="*/ 464069 w 952563"/>
                <a:gd name="connsiteY2" fmla="*/ 241410 h 595529"/>
                <a:gd name="connsiteX3" fmla="*/ 647254 w 952563"/>
                <a:gd name="connsiteY3" fmla="*/ 82667 h 595529"/>
                <a:gd name="connsiteX4" fmla="*/ 952563 w 952563"/>
                <a:gd name="connsiteY4" fmla="*/ 9401 h 595529"/>
                <a:gd name="connsiteX5" fmla="*/ 952563 w 952563"/>
                <a:gd name="connsiteY5" fmla="*/ 290254 h 595529"/>
                <a:gd name="connsiteX6" fmla="*/ 0 w 952563"/>
                <a:gd name="connsiteY6" fmla="*/ 595529 h 595529"/>
                <a:gd name="connsiteX0" fmla="*/ 0 w 952563"/>
                <a:gd name="connsiteY0" fmla="*/ 586463 h 586463"/>
                <a:gd name="connsiteX1" fmla="*/ 0 w 952563"/>
                <a:gd name="connsiteY1" fmla="*/ 586463 h 586463"/>
                <a:gd name="connsiteX2" fmla="*/ 464069 w 952563"/>
                <a:gd name="connsiteY2" fmla="*/ 232344 h 586463"/>
                <a:gd name="connsiteX3" fmla="*/ 952563 w 952563"/>
                <a:gd name="connsiteY3" fmla="*/ 335 h 586463"/>
                <a:gd name="connsiteX4" fmla="*/ 952563 w 952563"/>
                <a:gd name="connsiteY4" fmla="*/ 281188 h 586463"/>
                <a:gd name="connsiteX5" fmla="*/ 0 w 952563"/>
                <a:gd name="connsiteY5" fmla="*/ 586463 h 586463"/>
                <a:gd name="connsiteX0" fmla="*/ 0 w 952563"/>
                <a:gd name="connsiteY0" fmla="*/ 586463 h 586463"/>
                <a:gd name="connsiteX1" fmla="*/ 0 w 952563"/>
                <a:gd name="connsiteY1" fmla="*/ 586463 h 586463"/>
                <a:gd name="connsiteX2" fmla="*/ 464069 w 952563"/>
                <a:gd name="connsiteY2" fmla="*/ 232344 h 586463"/>
                <a:gd name="connsiteX3" fmla="*/ 952563 w 952563"/>
                <a:gd name="connsiteY3" fmla="*/ 335 h 586463"/>
                <a:gd name="connsiteX4" fmla="*/ 952563 w 952563"/>
                <a:gd name="connsiteY4" fmla="*/ 281188 h 586463"/>
                <a:gd name="connsiteX5" fmla="*/ 0 w 952563"/>
                <a:gd name="connsiteY5" fmla="*/ 586463 h 586463"/>
                <a:gd name="connsiteX0" fmla="*/ 0 w 952563"/>
                <a:gd name="connsiteY0" fmla="*/ 604251 h 604251"/>
                <a:gd name="connsiteX1" fmla="*/ 0 w 952563"/>
                <a:gd name="connsiteY1" fmla="*/ 604251 h 604251"/>
                <a:gd name="connsiteX2" fmla="*/ 464069 w 952563"/>
                <a:gd name="connsiteY2" fmla="*/ 250132 h 604251"/>
                <a:gd name="connsiteX3" fmla="*/ 952563 w 952563"/>
                <a:gd name="connsiteY3" fmla="*/ 18123 h 604251"/>
                <a:gd name="connsiteX4" fmla="*/ 952563 w 952563"/>
                <a:gd name="connsiteY4" fmla="*/ 298976 h 604251"/>
                <a:gd name="connsiteX5" fmla="*/ 0 w 952563"/>
                <a:gd name="connsiteY5" fmla="*/ 604251 h 604251"/>
                <a:gd name="connsiteX0" fmla="*/ 0 w 1023123"/>
                <a:gd name="connsiteY0" fmla="*/ 593176 h 593176"/>
                <a:gd name="connsiteX1" fmla="*/ 0 w 1023123"/>
                <a:gd name="connsiteY1" fmla="*/ 593176 h 593176"/>
                <a:gd name="connsiteX2" fmla="*/ 952563 w 1023123"/>
                <a:gd name="connsiteY2" fmla="*/ 7048 h 593176"/>
                <a:gd name="connsiteX3" fmla="*/ 952563 w 1023123"/>
                <a:gd name="connsiteY3" fmla="*/ 287901 h 593176"/>
                <a:gd name="connsiteX4" fmla="*/ 0 w 1023123"/>
                <a:gd name="connsiteY4" fmla="*/ 593176 h 593176"/>
                <a:gd name="connsiteX0" fmla="*/ 0 w 1023123"/>
                <a:gd name="connsiteY0" fmla="*/ 593176 h 593176"/>
                <a:gd name="connsiteX1" fmla="*/ 0 w 1023123"/>
                <a:gd name="connsiteY1" fmla="*/ 593176 h 593176"/>
                <a:gd name="connsiteX2" fmla="*/ 952563 w 1023123"/>
                <a:gd name="connsiteY2" fmla="*/ 7048 h 593176"/>
                <a:gd name="connsiteX3" fmla="*/ 952563 w 1023123"/>
                <a:gd name="connsiteY3" fmla="*/ 287901 h 593176"/>
                <a:gd name="connsiteX4" fmla="*/ 0 w 1023123"/>
                <a:gd name="connsiteY4" fmla="*/ 593176 h 593176"/>
                <a:gd name="connsiteX0" fmla="*/ 0 w 952563"/>
                <a:gd name="connsiteY0" fmla="*/ 586128 h 586128"/>
                <a:gd name="connsiteX1" fmla="*/ 0 w 952563"/>
                <a:gd name="connsiteY1" fmla="*/ 586128 h 586128"/>
                <a:gd name="connsiteX2" fmla="*/ 952563 w 952563"/>
                <a:gd name="connsiteY2" fmla="*/ 0 h 586128"/>
                <a:gd name="connsiteX3" fmla="*/ 952563 w 952563"/>
                <a:gd name="connsiteY3" fmla="*/ 280853 h 586128"/>
                <a:gd name="connsiteX4" fmla="*/ 0 w 952563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52563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52563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9200"/>
                <a:gd name="connsiteY0" fmla="*/ 586128 h 586128"/>
                <a:gd name="connsiteX1" fmla="*/ 0 w 989200"/>
                <a:gd name="connsiteY1" fmla="*/ 586128 h 586128"/>
                <a:gd name="connsiteX2" fmla="*/ 981138 w 989200"/>
                <a:gd name="connsiteY2" fmla="*/ 0 h 586128"/>
                <a:gd name="connsiteX3" fmla="*/ 989200 w 989200"/>
                <a:gd name="connsiteY3" fmla="*/ 280853 h 586128"/>
                <a:gd name="connsiteX4" fmla="*/ 0 w 989200"/>
                <a:gd name="connsiteY4" fmla="*/ 586128 h 586128"/>
                <a:gd name="connsiteX0" fmla="*/ 0 w 981138"/>
                <a:gd name="connsiteY0" fmla="*/ 586128 h 586128"/>
                <a:gd name="connsiteX1" fmla="*/ 0 w 981138"/>
                <a:gd name="connsiteY1" fmla="*/ 586128 h 586128"/>
                <a:gd name="connsiteX2" fmla="*/ 981138 w 981138"/>
                <a:gd name="connsiteY2" fmla="*/ 0 h 586128"/>
                <a:gd name="connsiteX3" fmla="*/ 976500 w 981138"/>
                <a:gd name="connsiteY3" fmla="*/ 280853 h 586128"/>
                <a:gd name="connsiteX4" fmla="*/ 0 w 981138"/>
                <a:gd name="connsiteY4" fmla="*/ 586128 h 58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1138" h="586128">
                  <a:moveTo>
                    <a:pt x="0" y="586128"/>
                  </a:moveTo>
                  <a:lnTo>
                    <a:pt x="0" y="586128"/>
                  </a:lnTo>
                  <a:lnTo>
                    <a:pt x="981138" y="0"/>
                  </a:lnTo>
                  <a:lnTo>
                    <a:pt x="976500" y="280853"/>
                  </a:lnTo>
                  <a:lnTo>
                    <a:pt x="0" y="58612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93871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Which to tackle?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b="1" dirty="0" smtClean="0"/>
              <a:t>Prioritize</a:t>
            </a:r>
            <a:r>
              <a:rPr lang="en-GB" dirty="0" smtClean="0"/>
              <a:t> by requirement for code we want to go fast</a:t>
            </a:r>
          </a:p>
          <a:p>
            <a:pPr lvl="1"/>
            <a:r>
              <a:rPr lang="en-GB" dirty="0" smtClean="0"/>
              <a:t>As little overhead in inner loops as possible</a:t>
            </a:r>
          </a:p>
          <a:p>
            <a:pPr marL="514350" indent="-514350">
              <a:buFont typeface="+mj-lt"/>
              <a:buAutoNum type="arabicPeriod"/>
            </a:pPr>
            <a:r>
              <a:rPr lang="en-GB" b="1" dirty="0" smtClean="0"/>
              <a:t>Prioritize</a:t>
            </a:r>
            <a:r>
              <a:rPr lang="en-GB" dirty="0" smtClean="0"/>
              <a:t> by how common</a:t>
            </a:r>
          </a:p>
          <a:p>
            <a:pPr lvl="1"/>
            <a:r>
              <a:rPr lang="en-GB" dirty="0" smtClean="0"/>
              <a:t>Little benefit to tackling very rare commands</a:t>
            </a:r>
          </a:p>
          <a:p>
            <a:pPr marL="514350" indent="-514350">
              <a:buFont typeface="+mj-lt"/>
              <a:buAutoNum type="arabicPeriod"/>
            </a:pPr>
            <a:r>
              <a:rPr lang="en-GB" b="1" dirty="0" smtClean="0"/>
              <a:t>Filter</a:t>
            </a:r>
            <a:r>
              <a:rPr lang="en-GB" dirty="0" smtClean="0"/>
              <a:t> by how possible</a:t>
            </a:r>
          </a:p>
          <a:p>
            <a:pPr lvl="1"/>
            <a:r>
              <a:rPr lang="en-GB" dirty="0" smtClean="0"/>
              <a:t>Command compilers are non-trivial</a:t>
            </a:r>
          </a:p>
          <a:p>
            <a:pPr marL="514350" indent="-514350">
              <a:buFont typeface="+mj-lt"/>
              <a:buAutoNum type="arabicPeriod"/>
            </a:pPr>
            <a:r>
              <a:rPr lang="en-GB" b="1" dirty="0" smtClean="0"/>
              <a:t>Filter</a:t>
            </a:r>
            <a:r>
              <a:rPr lang="en-GB" dirty="0" smtClean="0"/>
              <a:t> by how fixed in function</a:t>
            </a:r>
          </a:p>
          <a:p>
            <a:pPr lvl="1"/>
            <a:r>
              <a:rPr lang="en-GB" dirty="0" err="1" smtClean="0"/>
              <a:t>Bytecode</a:t>
            </a:r>
            <a:r>
              <a:rPr lang="en-GB" dirty="0" smtClean="0"/>
              <a:t> locks in implementation strategy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952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Methodology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Identify which commands used in key inner loops</a:t>
            </a:r>
          </a:p>
          <a:p>
            <a:pPr lvl="1"/>
            <a:r>
              <a:rPr lang="en-GB" dirty="0" smtClean="0"/>
              <a:t>Study samples from various performance discussions</a:t>
            </a:r>
          </a:p>
          <a:p>
            <a:pPr lvl="2"/>
            <a:r>
              <a:rPr lang="en-GB" dirty="0" err="1" smtClean="0"/>
              <a:t>comp.lang.tcl</a:t>
            </a:r>
            <a:r>
              <a:rPr lang="en-GB" dirty="0" smtClean="0"/>
              <a:t>, Wiki, </a:t>
            </a:r>
            <a:r>
              <a:rPr lang="en-GB" dirty="0" err="1" smtClean="0"/>
              <a:t>tcl</a:t>
            </a:r>
            <a:r>
              <a:rPr lang="en-GB" dirty="0" smtClean="0"/>
              <a:t>-core, private emails</a:t>
            </a:r>
          </a:p>
          <a:p>
            <a:r>
              <a:rPr lang="en-GB" dirty="0" smtClean="0"/>
              <a:t>Identify which commands used to generate literals</a:t>
            </a:r>
          </a:p>
          <a:p>
            <a:pPr lvl="1"/>
            <a:r>
              <a:rPr lang="en-GB" dirty="0" smtClean="0"/>
              <a:t>Not just </a:t>
            </a:r>
            <a:r>
              <a:rPr lang="en-GB" sz="2200" dirty="0" err="1" smtClean="0">
                <a:latin typeface="American Typewriter"/>
                <a:cs typeface="American Typewriter"/>
              </a:rPr>
              <a:t>expr</a:t>
            </a:r>
            <a:r>
              <a:rPr lang="en-GB" dirty="0" smtClean="0"/>
              <a:t> and </a:t>
            </a:r>
            <a:r>
              <a:rPr lang="en-GB" sz="2200" dirty="0" err="1" smtClean="0">
                <a:latin typeface="American Typewriter"/>
                <a:cs typeface="American Typewriter"/>
              </a:rPr>
              <a:t>subst</a:t>
            </a:r>
            <a:r>
              <a:rPr lang="en-GB" dirty="0" smtClean="0"/>
              <a:t>!</a:t>
            </a:r>
          </a:p>
          <a:p>
            <a:pPr lvl="1"/>
            <a:r>
              <a:rPr lang="en-GB" dirty="0" smtClean="0"/>
              <a:t>Official </a:t>
            </a:r>
            <a:r>
              <a:rPr lang="en-GB" sz="2200" dirty="0" smtClean="0">
                <a:latin typeface="American Typewriter"/>
                <a:cs typeface="American Typewriter"/>
              </a:rPr>
              <a:t>return -level 0</a:t>
            </a:r>
            <a:r>
              <a:rPr lang="en-GB" dirty="0" smtClean="0"/>
              <a:t> was known, but non-</a:t>
            </a:r>
            <a:r>
              <a:rPr lang="en-GB" dirty="0" smtClean="0"/>
              <a:t>obvious</a:t>
            </a:r>
          </a:p>
          <a:p>
            <a:pPr lvl="2"/>
            <a:r>
              <a:rPr lang="en-GB" dirty="0" err="1" smtClean="0">
                <a:latin typeface="American Typewriter"/>
                <a:cs typeface="American Typewriter"/>
              </a:rPr>
              <a:t>lappend</a:t>
            </a:r>
            <a:r>
              <a:rPr lang="en-GB" dirty="0" smtClean="0">
                <a:latin typeface="American Typewriter"/>
                <a:cs typeface="American Typewriter"/>
              </a:rPr>
              <a:t> x [if {$y} {set y} else {return -level 0 "no"}]</a:t>
            </a:r>
            <a:endParaRPr lang="en-GB" dirty="0" smtClean="0">
              <a:latin typeface="American Typewriter"/>
              <a:cs typeface="American Typewriter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38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Identify commands with subcommands (“ensembles”)</a:t>
            </a:r>
          </a:p>
          <a:p>
            <a:pPr lvl="1"/>
            <a:r>
              <a:rPr lang="en-GB" dirty="0"/>
              <a:t>Collect list of all </a:t>
            </a:r>
            <a:r>
              <a:rPr lang="en-GB" i="1" dirty="0"/>
              <a:t>literal</a:t>
            </a:r>
            <a:r>
              <a:rPr lang="en-GB" dirty="0"/>
              <a:t> subcommands used in packages in </a:t>
            </a:r>
            <a:r>
              <a:rPr lang="en-GB" dirty="0" err="1"/>
              <a:t>ActiveTcl</a:t>
            </a:r>
            <a:r>
              <a:rPr lang="en-GB" dirty="0"/>
              <a:t> Teapot repository</a:t>
            </a:r>
          </a:p>
          <a:p>
            <a:pPr lvl="1"/>
            <a:r>
              <a:rPr lang="en-GB" dirty="0"/>
              <a:t>Ignore subcommand names from a variable</a:t>
            </a:r>
          </a:p>
          <a:p>
            <a:pPr lvl="1"/>
            <a:r>
              <a:rPr lang="en-GB" dirty="0"/>
              <a:t>Collate/sort by </a:t>
            </a:r>
            <a:r>
              <a:rPr lang="en-GB" dirty="0" smtClean="0"/>
              <a:t>frequency</a:t>
            </a:r>
          </a:p>
          <a:p>
            <a:pPr lvl="1"/>
            <a:r>
              <a:rPr lang="en-GB" dirty="0" smtClean="0"/>
              <a:t>Manually filter for actual subcommands</a:t>
            </a:r>
            <a:endParaRPr lang="en-GB" dirty="0"/>
          </a:p>
          <a:p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find 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$TEAPOTDIR 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-type f -print0 | </a:t>
            </a:r>
            <a:r>
              <a:rPr lang="en-GB" dirty="0" err="1" smtClean="0">
                <a:solidFill>
                  <a:srgbClr val="FFDF9A"/>
                </a:solidFill>
                <a:latin typeface="American Typewriter"/>
                <a:cs typeface="American Typewriter"/>
              </a:rPr>
              <a:t>xargs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 -0 cat</a:t>
            </a:r>
            <a:b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</a:b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    | </a:t>
            </a:r>
            <a:r>
              <a:rPr lang="en-GB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grep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 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--binary-files=text -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w $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CMD</a:t>
            </a:r>
            <a:b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</a:b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    | </a:t>
            </a:r>
            <a:r>
              <a:rPr lang="en-GB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sed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 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"s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/.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*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$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CMD *\\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([a-z]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*\\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).*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/\\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1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/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"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/>
            </a:r>
            <a:b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</a:b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    | 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sort | </a:t>
            </a:r>
            <a:r>
              <a:rPr lang="en-GB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uniq</a:t>
            </a:r>
            <a:r>
              <a:rPr lang="en-GB" dirty="0">
                <a:solidFill>
                  <a:srgbClr val="FFDF9A"/>
                </a:solidFill>
                <a:latin typeface="American Typewriter"/>
                <a:cs typeface="American Typewriter"/>
              </a:rPr>
              <a:t> -c | sort 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-n</a:t>
            </a:r>
            <a:endParaRPr lang="en-US" dirty="0">
              <a:solidFill>
                <a:srgbClr val="FFDF9A"/>
              </a:solidFill>
              <a:latin typeface="American Typewriter"/>
              <a:cs typeface="American Typewriter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583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Subcommand Frequencies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223" y="1959466"/>
            <a:ext cx="2016404" cy="4190382"/>
          </a:xfrm>
        </p:spPr>
        <p:txBody>
          <a:bodyPr numCol="1">
            <a:noAutofit/>
          </a:bodyPr>
          <a:lstStyle/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1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string </a:t>
            </a:r>
            <a:r>
              <a:rPr lang="en-GB" sz="1300" dirty="0" err="1" smtClean="0">
                <a:solidFill>
                  <a:srgbClr val="A6A6A6"/>
                </a:solidFill>
                <a:latin typeface="American Typewriter"/>
                <a:cs typeface="American Typewriter"/>
              </a:rPr>
              <a:t>totitle</a:t>
            </a:r>
            <a:endParaRPr lang="en-GB" sz="1300" dirty="0" smtClean="0">
              <a:solidFill>
                <a:srgbClr val="A6A6A6"/>
              </a:solidFill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solidFill>
                  <a:srgbClr val="FFFFFF"/>
                </a:solidFill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2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string replace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solidFill>
                  <a:srgbClr val="FFDF9A"/>
                </a:solidFill>
                <a:latin typeface="American Typewriter"/>
                <a:cs typeface="American Typewriter"/>
              </a:rPr>
              <a:t>	8	string </a:t>
            </a:r>
            <a:r>
              <a:rPr lang="en-GB" sz="13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trimleft</a:t>
            </a:r>
            <a:endParaRPr lang="en-GB" sz="1300" dirty="0">
              <a:solidFill>
                <a:srgbClr val="FFDF9A"/>
              </a:solidFill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solidFill>
                  <a:srgbClr val="FFDF9A"/>
                </a:solidFill>
                <a:latin typeface="American Typewriter"/>
                <a:cs typeface="American Typewriter"/>
              </a:rPr>
              <a:t>	33	string </a:t>
            </a:r>
            <a:r>
              <a:rPr lang="en-GB" sz="13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trimright</a:t>
            </a:r>
            <a:endParaRPr lang="en-GB" sz="1300" dirty="0">
              <a:solidFill>
                <a:srgbClr val="FFDF9A"/>
              </a:solidFill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solidFill>
                  <a:srgbClr val="FFFFFF"/>
                </a:solidFill>
                <a:latin typeface="American Typewriter"/>
                <a:cs typeface="American Typewriter"/>
              </a:rPr>
              <a:t>	34	</a:t>
            </a:r>
            <a:r>
              <a:rPr lang="en-GB" sz="1300" dirty="0">
                <a:solidFill>
                  <a:srgbClr val="A6A6A6"/>
                </a:solidFill>
                <a:latin typeface="American Typewriter"/>
                <a:cs typeface="American Typewriter"/>
              </a:rPr>
              <a:t>string repeat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solidFill>
                  <a:srgbClr val="FFDF9A"/>
                </a:solidFill>
                <a:latin typeface="American Typewriter"/>
                <a:cs typeface="American Typewriter"/>
              </a:rPr>
              <a:t>	145	string </a:t>
            </a:r>
            <a:r>
              <a:rPr lang="en-GB" sz="13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toupper</a:t>
            </a:r>
            <a:endParaRPr lang="en-GB" sz="1300" dirty="0">
              <a:solidFill>
                <a:srgbClr val="FFDF9A"/>
              </a:solidFill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solidFill>
                  <a:srgbClr val="FFDF9A"/>
                </a:solidFill>
                <a:latin typeface="American Typewriter"/>
                <a:cs typeface="American Typewriter"/>
              </a:rPr>
              <a:t>	147	string trim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solidFill>
                  <a:srgbClr val="FFDF9A"/>
                </a:solidFill>
                <a:latin typeface="American Typewriter"/>
                <a:cs typeface="American Typewriter"/>
              </a:rPr>
              <a:t>	248	string </a:t>
            </a:r>
            <a:r>
              <a:rPr lang="en-GB" sz="13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tolower</a:t>
            </a:r>
            <a:endParaRPr lang="en-GB" sz="1300" dirty="0">
              <a:solidFill>
                <a:srgbClr val="FFDF9A"/>
              </a:solidFill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solidFill>
                  <a:srgbClr val="FFDF9A"/>
                </a:solidFill>
                <a:latin typeface="American Typewriter"/>
                <a:cs typeface="American Typewriter"/>
              </a:rPr>
              <a:t>	424	string is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endParaRPr lang="en-GB" sz="1300" dirty="0" smtClean="0"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	28</a:t>
            </a:r>
            <a:r>
              <a:rPr lang="en-GB" sz="1300" dirty="0" smtClean="0">
                <a:latin typeface="American Typewriter"/>
                <a:cs typeface="American Typewriter"/>
              </a:rPr>
              <a:t>	string last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latin typeface="American Typewriter"/>
                <a:cs typeface="American Typewriter"/>
              </a:rPr>
              <a:t>245	string index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569</a:t>
            </a:r>
            <a:r>
              <a:rPr lang="en-GB" sz="1300" dirty="0" smtClean="0">
                <a:latin typeface="American Typewriter"/>
                <a:cs typeface="American Typewriter"/>
              </a:rPr>
              <a:t>	string map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674</a:t>
            </a:r>
            <a:r>
              <a:rPr lang="en-GB" sz="1300" dirty="0" smtClean="0">
                <a:latin typeface="American Typewriter"/>
                <a:cs typeface="American Typewriter"/>
              </a:rPr>
              <a:t>	string first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latin typeface="American Typewriter"/>
                <a:cs typeface="American Typewriter"/>
              </a:rPr>
              <a:t>898	string match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892</a:t>
            </a:r>
            <a:r>
              <a:rPr lang="en-GB" sz="1300" dirty="0" smtClean="0">
                <a:latin typeface="American Typewriter"/>
                <a:cs typeface="American Typewriter"/>
              </a:rPr>
              <a:t>	string range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200" dirty="0" smtClean="0">
                <a:latin typeface="American Typewriter"/>
                <a:cs typeface="American Typewriter"/>
              </a:rPr>
              <a:t>1100</a:t>
            </a:r>
            <a:r>
              <a:rPr lang="en-GB" sz="1300" dirty="0" smtClean="0">
                <a:latin typeface="American Typewriter"/>
                <a:cs typeface="American Typewriter"/>
              </a:rPr>
              <a:t>	string length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200" dirty="0" smtClean="0">
                <a:latin typeface="American Typewriter"/>
                <a:cs typeface="American Typewriter"/>
              </a:rPr>
              <a:t>2129</a:t>
            </a:r>
            <a:r>
              <a:rPr lang="en-GB" sz="1300" dirty="0" smtClean="0">
                <a:latin typeface="American Typewriter"/>
                <a:cs typeface="American Typewriter"/>
              </a:rPr>
              <a:t>	string equal</a:t>
            </a:r>
          </a:p>
          <a:p>
            <a:pPr marL="0" indent="0">
              <a:spcBef>
                <a:spcPts val="0"/>
              </a:spcBef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200" dirty="0" smtClean="0">
                <a:latin typeface="American Typewriter"/>
                <a:cs typeface="American Typewriter"/>
              </a:rPr>
              <a:t>5971</a:t>
            </a:r>
            <a:r>
              <a:rPr lang="en-GB" sz="1300" dirty="0" smtClean="0">
                <a:latin typeface="American Typewriter"/>
                <a:cs typeface="American Typewriter"/>
              </a:rPr>
              <a:t>	string compare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13</a:t>
            </a:fld>
            <a:endParaRPr lang="en-GB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427627" y="1959466"/>
            <a:ext cx="2016404" cy="4190382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342900" indent="-342900" algn="l" defTabSz="914400" rtl="0" eaLnBrk="1" latinLnBrk="0" hangingPunct="1">
              <a:spcBef>
                <a:spcPts val="2200"/>
              </a:spcBef>
              <a:buClr>
                <a:schemeClr val="bg2"/>
              </a:buClr>
              <a:buSzPct val="90000"/>
              <a:buFont typeface="Wingdings 2" pitchFamily="18" charset="2"/>
              <a:buChar char="Ü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SzPct val="90000"/>
              <a:buFont typeface="Wingdings 2" pitchFamily="18" charset="2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SzPct val="90000"/>
              <a:buFont typeface="Wingdings 2" pitchFamily="18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SzPct val="90000"/>
              <a:buFont typeface="Wingdings 2" pitchFamily="18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SzPct val="90000"/>
              <a:buFont typeface="Wingdings 2" pitchFamily="18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 	1	</a:t>
            </a:r>
            <a:r>
              <a:rPr lang="en-GB" sz="1300" dirty="0" err="1" smtClean="0">
                <a:solidFill>
                  <a:srgbClr val="A6A6A6"/>
                </a:solidFill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 keys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8	</a:t>
            </a:r>
            <a:r>
              <a:rPr lang="en-GB" sz="1300" dirty="0" err="1" smtClean="0">
                <a:solidFill>
                  <a:srgbClr val="A6A6A6"/>
                </a:solidFill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 values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endParaRPr lang="en-GB" sz="1300" dirty="0" smtClean="0"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1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with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2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unset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3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</a:t>
            </a:r>
            <a:r>
              <a:rPr lang="en-GB" sz="1300" dirty="0" err="1" smtClean="0">
                <a:latin typeface="American Typewriter"/>
                <a:cs typeface="American Typewriter"/>
              </a:rPr>
              <a:t>lappend</a:t>
            </a:r>
            <a:endParaRPr lang="en-GB" sz="1300" dirty="0" smtClean="0"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8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for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15</a:t>
            </a: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merge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18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</a:t>
            </a:r>
            <a:r>
              <a:rPr lang="en-GB" sz="1300" dirty="0" err="1" smtClean="0">
                <a:latin typeface="American Typewriter"/>
                <a:cs typeface="American Typewriter"/>
              </a:rPr>
              <a:t>incr</a:t>
            </a:r>
            <a:endParaRPr lang="en-GB" sz="1300" dirty="0" smtClean="0"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22</a:t>
            </a: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create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28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append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34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exists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297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get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357188" algn="r"/>
                <a:tab pos="447675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347	</a:t>
            </a:r>
            <a:r>
              <a:rPr lang="en-GB" sz="1300" dirty="0" err="1" smtClean="0">
                <a:latin typeface="American Typewriter"/>
                <a:cs typeface="American Typewriter"/>
              </a:rPr>
              <a:t>dict</a:t>
            </a:r>
            <a:r>
              <a:rPr lang="en-GB" sz="1300" dirty="0" smtClean="0">
                <a:latin typeface="American Typewriter"/>
                <a:cs typeface="American Typewriter"/>
              </a:rPr>
              <a:t> set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277505" y="1959466"/>
            <a:ext cx="2392892" cy="4190382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342900" indent="-342900" algn="l" defTabSz="914400" rtl="0" eaLnBrk="1" latinLnBrk="0" hangingPunct="1">
              <a:spcBef>
                <a:spcPts val="2200"/>
              </a:spcBef>
              <a:buClr>
                <a:schemeClr val="bg2"/>
              </a:buClr>
              <a:buSzPct val="90000"/>
              <a:buFont typeface="Wingdings 2" pitchFamily="18" charset="2"/>
              <a:buChar char="Ü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SzPct val="90000"/>
              <a:buFont typeface="Wingdings 2" pitchFamily="18" charset="2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SzPct val="90000"/>
              <a:buFont typeface="Wingdings 2" pitchFamily="18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SzPct val="90000"/>
              <a:buFont typeface="Wingdings 2" pitchFamily="18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SzPct val="90000"/>
              <a:buFont typeface="Wingdings 2" pitchFamily="18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3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namespace forget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6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namespace </a:t>
            </a:r>
            <a:r>
              <a:rPr lang="en-GB" sz="1300" dirty="0" err="1" smtClean="0">
                <a:solidFill>
                  <a:srgbClr val="A6A6A6"/>
                </a:solidFill>
                <a:latin typeface="American Typewriter"/>
                <a:cs typeface="American Typewriter"/>
              </a:rPr>
              <a:t>inscope</a:t>
            </a:r>
            <a:endParaRPr lang="en-GB" sz="1300" dirty="0" smtClean="0">
              <a:solidFill>
                <a:srgbClr val="A6A6A6"/>
              </a:solidFill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7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namespace parent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17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namespace children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50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namespace exists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77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namespace delete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130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namespace import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	153	namespace origin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269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namespace ensemble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757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namespace export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	2681	namespace </a:t>
            </a:r>
            <a:r>
              <a:rPr lang="en-GB" sz="1300" dirty="0" err="1" smtClean="0">
                <a:solidFill>
                  <a:srgbClr val="FFDF9A"/>
                </a:solidFill>
                <a:latin typeface="American Typewriter"/>
                <a:cs typeface="American Typewriter"/>
              </a:rPr>
              <a:t>eval</a:t>
            </a:r>
            <a:endParaRPr lang="en-GB" sz="1300" dirty="0" smtClean="0">
              <a:solidFill>
                <a:srgbClr val="FFDF9A"/>
              </a:solidFill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endParaRPr lang="en-GB" sz="1300" dirty="0" smtClean="0"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	30</a:t>
            </a:r>
            <a:r>
              <a:rPr lang="en-GB" sz="1300" dirty="0" smtClean="0">
                <a:latin typeface="American Typewriter"/>
                <a:cs typeface="American Typewriter"/>
              </a:rPr>
              <a:t>	namespace qualifier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	56</a:t>
            </a:r>
            <a:r>
              <a:rPr lang="en-GB" sz="1300" dirty="0" smtClean="0">
                <a:latin typeface="American Typewriter"/>
                <a:cs typeface="American Typewriter"/>
              </a:rPr>
              <a:t>	namespace which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116</a:t>
            </a:r>
            <a:r>
              <a:rPr lang="en-GB" sz="1300" dirty="0" smtClean="0">
                <a:latin typeface="American Typewriter"/>
                <a:cs typeface="American Typewriter"/>
              </a:rPr>
              <a:t>	namespace code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132	namespace </a:t>
            </a:r>
            <a:r>
              <a:rPr lang="en-GB" sz="1300" dirty="0" err="1" smtClean="0">
                <a:latin typeface="American Typewriter"/>
                <a:cs typeface="American Typewriter"/>
              </a:rPr>
              <a:t>upvar</a:t>
            </a:r>
            <a:endParaRPr lang="en-GB" sz="1300" dirty="0" smtClean="0"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206</a:t>
            </a:r>
            <a:r>
              <a:rPr lang="en-GB" sz="1300" dirty="0" smtClean="0">
                <a:latin typeface="American Typewriter"/>
                <a:cs typeface="American Typewriter"/>
              </a:rPr>
              <a:t>	namespace tail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272	namespace current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670396" y="1959466"/>
            <a:ext cx="2016404" cy="4190382"/>
          </a:xfrm>
          <a:prstGeom prst="rect">
            <a:avLst/>
          </a:prstGeom>
        </p:spPr>
        <p:txBody>
          <a:bodyPr vert="horz" lIns="91440" tIns="45720" rIns="91440" bIns="45720" numCol="1" rtlCol="0">
            <a:noAutofit/>
          </a:bodyPr>
          <a:lstStyle>
            <a:lvl1pPr marL="342900" indent="-342900" algn="l" defTabSz="914400" rtl="0" eaLnBrk="1" latinLnBrk="0" hangingPunct="1">
              <a:spcBef>
                <a:spcPts val="2200"/>
              </a:spcBef>
              <a:buClr>
                <a:schemeClr val="bg2"/>
              </a:buClr>
              <a:buSzPct val="90000"/>
              <a:buFont typeface="Wingdings 2" pitchFamily="18" charset="2"/>
              <a:buChar char="Ü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SzPct val="90000"/>
              <a:buFont typeface="Wingdings 2" pitchFamily="18" charset="2"/>
              <a:buChar char="Ü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SzPct val="90000"/>
              <a:buFont typeface="Wingdings 2" pitchFamily="18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Clr>
                <a:schemeClr val="bg2">
                  <a:lumMod val="60000"/>
                  <a:lumOff val="40000"/>
                </a:schemeClr>
              </a:buClr>
              <a:buSzPct val="90000"/>
              <a:buFont typeface="Wingdings 2" pitchFamily="18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Clr>
                <a:schemeClr val="bg2"/>
              </a:buClr>
              <a:buSzPct val="90000"/>
              <a:buFont typeface="Wingdings 2" pitchFamily="18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FFFF"/>
                </a:solidFill>
                <a:latin typeface="American Typewriter"/>
                <a:cs typeface="American Typewriter"/>
              </a:rPr>
              <a:t>	37	</a:t>
            </a:r>
            <a:r>
              <a:rPr lang="en-GB" sz="13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array size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	479	array get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1085	array </a:t>
            </a:r>
            <a:r>
              <a:rPr lang="en-GB" sz="13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names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endParaRPr lang="en-GB" sz="1300" dirty="0" smtClean="0">
              <a:latin typeface="American Typewriter"/>
              <a:cs typeface="American Typewriter"/>
            </a:endParaRP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	56</a:t>
            </a:r>
            <a:r>
              <a:rPr lang="en-GB" sz="1300" dirty="0" smtClean="0">
                <a:latin typeface="American Typewriter"/>
                <a:cs typeface="American Typewriter"/>
              </a:rPr>
              <a:t>	array exists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latin typeface="American Typewriter"/>
                <a:cs typeface="American Typewriter"/>
              </a:rPr>
              <a:t>	</a:t>
            </a: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191</a:t>
            </a:r>
            <a:r>
              <a:rPr lang="en-GB" sz="1300" dirty="0" smtClean="0">
                <a:latin typeface="American Typewriter"/>
                <a:cs typeface="American Typewriter"/>
              </a:rPr>
              <a:t>	array unset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tabLst>
                <a:tab pos="449263" algn="r"/>
                <a:tab pos="538163" algn="l"/>
              </a:tabLst>
            </a:pPr>
            <a:r>
              <a:rPr lang="en-GB" sz="1300" dirty="0" smtClean="0">
                <a:solidFill>
                  <a:srgbClr val="FF0000"/>
                </a:solidFill>
                <a:latin typeface="American Typewriter"/>
                <a:cs typeface="American Typewriter"/>
              </a:rPr>
              <a:t>	2511</a:t>
            </a:r>
            <a:r>
              <a:rPr lang="en-GB" sz="1300" dirty="0" smtClean="0">
                <a:latin typeface="American Typewriter"/>
                <a:cs typeface="American Typewriter"/>
              </a:rPr>
              <a:t>	array set</a:t>
            </a:r>
            <a:endParaRPr lang="en-GB" sz="1300" dirty="0">
              <a:latin typeface="American Typewriter"/>
              <a:cs typeface="American Typewrite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1223" y="1590135"/>
            <a:ext cx="8275577" cy="369331"/>
          </a:xfrm>
          <a:prstGeom prst="rect">
            <a:avLst/>
          </a:prstGeom>
          <a:noFill/>
        </p:spPr>
        <p:txBody>
          <a:bodyPr wrap="square" numCol="4" rtlCol="0">
            <a:noAutofit/>
          </a:bodyPr>
          <a:lstStyle/>
          <a:p>
            <a:pPr algn="ctr"/>
            <a:r>
              <a:rPr lang="en-US" dirty="0" smtClean="0"/>
              <a:t>string</a:t>
            </a:r>
          </a:p>
          <a:p>
            <a:pPr algn="ctr"/>
            <a:r>
              <a:rPr lang="en-US" dirty="0" err="1" smtClean="0"/>
              <a:t>dict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namespace</a:t>
            </a:r>
          </a:p>
          <a:p>
            <a:pPr algn="ctr"/>
            <a:r>
              <a:rPr lang="en-US" dirty="0" smtClean="0"/>
              <a:t>array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584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Commands with New Compilers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27" y="1746172"/>
            <a:ext cx="8476189" cy="4200583"/>
          </a:xfrm>
        </p:spPr>
        <p:txBody>
          <a:bodyPr numCol="3" spcCol="72000">
            <a:noAutofit/>
          </a:bodyPr>
          <a:lstStyle/>
          <a:p>
            <a:r>
              <a:rPr lang="en-GB" sz="1800" dirty="0" smtClean="0">
                <a:latin typeface="Andale Mono"/>
                <a:cs typeface="Andale Mono"/>
              </a:rPr>
              <a:t>array</a:t>
            </a:r>
            <a:endParaRPr lang="en-GB" sz="1400" dirty="0" smtClean="0"/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array exists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array set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array </a:t>
            </a:r>
            <a:r>
              <a:rPr lang="en-GB" sz="1400" dirty="0" smtClean="0">
                <a:latin typeface="American Typewriter"/>
                <a:cs typeface="American Typewriter"/>
              </a:rPr>
              <a:t>unset</a:t>
            </a:r>
            <a:endParaRPr lang="en-GB" sz="1800" dirty="0">
              <a:latin typeface="American Typewriter"/>
              <a:cs typeface="American Typewriter"/>
            </a:endParaRPr>
          </a:p>
          <a:p>
            <a:r>
              <a:rPr lang="en-GB" sz="1800" dirty="0" err="1" smtClean="0">
                <a:latin typeface="Andale Mono"/>
                <a:cs typeface="Andale Mono"/>
              </a:rPr>
              <a:t>dict</a:t>
            </a:r>
            <a:endParaRPr lang="en-GB" sz="1800" dirty="0" smtClean="0"/>
          </a:p>
          <a:p>
            <a:pPr lvl="1">
              <a:spcBef>
                <a:spcPts val="0"/>
              </a:spcBef>
            </a:pPr>
            <a:r>
              <a:rPr lang="en-GB" sz="1400" dirty="0" err="1">
                <a:latin typeface="American Typewriter"/>
                <a:cs typeface="American Typewriter"/>
              </a:rPr>
              <a:t>dict</a:t>
            </a:r>
            <a:r>
              <a:rPr lang="en-GB" sz="1400" dirty="0">
                <a:latin typeface="American Typewriter"/>
                <a:cs typeface="American Typewriter"/>
              </a:rPr>
              <a:t> create</a:t>
            </a:r>
          </a:p>
          <a:p>
            <a:pPr lvl="1">
              <a:spcBef>
                <a:spcPts val="0"/>
              </a:spcBef>
            </a:pPr>
            <a:r>
              <a:rPr lang="en-GB" sz="1400" dirty="0" err="1">
                <a:latin typeface="American Typewriter"/>
                <a:cs typeface="American Typewriter"/>
              </a:rPr>
              <a:t>dict</a:t>
            </a:r>
            <a:r>
              <a:rPr lang="en-GB" sz="1400" dirty="0">
                <a:latin typeface="American Typewriter"/>
                <a:cs typeface="American Typewriter"/>
              </a:rPr>
              <a:t> merge</a:t>
            </a:r>
          </a:p>
          <a:p>
            <a:r>
              <a:rPr lang="en-GB" sz="1800" dirty="0" smtClean="0">
                <a:latin typeface="Andale Mono"/>
                <a:cs typeface="Andale Mono"/>
              </a:rPr>
              <a:t>format</a:t>
            </a:r>
          </a:p>
          <a:p>
            <a:pPr lvl="1">
              <a:spcBef>
                <a:spcPts val="0"/>
              </a:spcBef>
            </a:pPr>
            <a:r>
              <a:rPr lang="en-GB" sz="1400" dirty="0" smtClean="0">
                <a:solidFill>
                  <a:srgbClr val="FFDF9A"/>
                </a:solidFill>
              </a:rPr>
              <a:t>Simple cases only</a:t>
            </a:r>
            <a:endParaRPr lang="en-GB" sz="1400" dirty="0">
              <a:solidFill>
                <a:srgbClr val="FFDF9A"/>
              </a:solidFill>
            </a:endParaRPr>
          </a:p>
          <a:p>
            <a:r>
              <a:rPr lang="en-GB" sz="1800" dirty="0" smtClean="0">
                <a:latin typeface="Andale Mono"/>
                <a:cs typeface="Andale Mono"/>
              </a:rPr>
              <a:t>info</a:t>
            </a:r>
            <a:endParaRPr lang="en-GB" sz="1400" dirty="0" smtClean="0"/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info commands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info </a:t>
            </a:r>
            <a:r>
              <a:rPr lang="en-GB" sz="1400" dirty="0" err="1">
                <a:latin typeface="American Typewriter"/>
                <a:cs typeface="American Typewriter"/>
              </a:rPr>
              <a:t>coroutine</a:t>
            </a:r>
            <a:endParaRPr lang="en-GB" sz="1400" dirty="0">
              <a:latin typeface="American Typewriter"/>
              <a:cs typeface="American Typewriter"/>
            </a:endParaRP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info level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info object class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info object </a:t>
            </a:r>
            <a:r>
              <a:rPr lang="en-GB" sz="1400" dirty="0" err="1">
                <a:latin typeface="American Typewriter"/>
                <a:cs typeface="American Typewriter"/>
              </a:rPr>
              <a:t>isa</a:t>
            </a:r>
            <a:r>
              <a:rPr lang="en-GB" sz="1400" dirty="0">
                <a:latin typeface="American Typewriter"/>
                <a:cs typeface="American Typewriter"/>
              </a:rPr>
              <a:t> object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info object namespace</a:t>
            </a:r>
            <a:endParaRPr lang="en-GB" sz="1400" dirty="0">
              <a:latin typeface="American Typewriter"/>
              <a:cs typeface="American Typewriter"/>
            </a:endParaRPr>
          </a:p>
          <a:p>
            <a:r>
              <a:rPr lang="en-GB" sz="1800" dirty="0" smtClean="0">
                <a:latin typeface="Andale Mono"/>
                <a:cs typeface="Andale Mono"/>
              </a:rPr>
              <a:t>namespace</a:t>
            </a:r>
            <a:endParaRPr lang="en-GB" sz="1400" dirty="0" smtClean="0"/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namespace </a:t>
            </a:r>
            <a:r>
              <a:rPr lang="en-GB" sz="1400" dirty="0">
                <a:latin typeface="American Typewriter"/>
                <a:cs typeface="American Typewriter"/>
              </a:rPr>
              <a:t>code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namespace current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namespace qualifiers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namespace tail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namespace </a:t>
            </a:r>
            <a:r>
              <a:rPr lang="en-GB" sz="1400" dirty="0">
                <a:latin typeface="American Typewriter"/>
                <a:cs typeface="American Typewriter"/>
              </a:rPr>
              <a:t>which</a:t>
            </a:r>
            <a:endParaRPr lang="en-GB" sz="1400" dirty="0">
              <a:latin typeface="American Typewriter"/>
              <a:cs typeface="American Typewriter"/>
            </a:endParaRPr>
          </a:p>
          <a:p>
            <a:r>
              <a:rPr lang="en-GB" sz="1800" dirty="0" err="1" smtClean="0">
                <a:latin typeface="Andale Mono"/>
                <a:cs typeface="Andale Mono"/>
              </a:rPr>
              <a:t>regsub</a:t>
            </a:r>
            <a:endParaRPr lang="en-GB" sz="1800" dirty="0" smtClean="0">
              <a:latin typeface="Andale Mono"/>
              <a:cs typeface="Andale Mono"/>
            </a:endParaRPr>
          </a:p>
          <a:p>
            <a:pPr lvl="1">
              <a:spcBef>
                <a:spcPts val="0"/>
              </a:spcBef>
            </a:pPr>
            <a:r>
              <a:rPr lang="en-GB" sz="1400" dirty="0">
                <a:solidFill>
                  <a:srgbClr val="FFDF9A"/>
                </a:solidFill>
              </a:rPr>
              <a:t>Simple cases only</a:t>
            </a:r>
          </a:p>
          <a:p>
            <a:r>
              <a:rPr lang="en-GB" sz="1800" dirty="0" smtClean="0">
                <a:latin typeface="Andale Mono"/>
                <a:cs typeface="Andale Mono"/>
              </a:rPr>
              <a:t>self</a:t>
            </a:r>
            <a:endParaRPr lang="en-GB" sz="1400" dirty="0" smtClean="0">
              <a:cs typeface="Andale Mono"/>
            </a:endParaRP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self namespace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self object</a:t>
            </a:r>
          </a:p>
          <a:p>
            <a:r>
              <a:rPr lang="en-GB" sz="1800" dirty="0" smtClean="0">
                <a:latin typeface="Andale Mono"/>
                <a:cs typeface="Andale Mono"/>
              </a:rPr>
              <a:t>string</a:t>
            </a:r>
            <a:endParaRPr lang="en-GB" sz="1400" dirty="0" smtClean="0"/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string first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string last</a:t>
            </a: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string </a:t>
            </a:r>
            <a:r>
              <a:rPr lang="en-GB" sz="1400" dirty="0">
                <a:latin typeface="American Typewriter"/>
                <a:cs typeface="American Typewriter"/>
              </a:rPr>
              <a:t>map</a:t>
            </a:r>
          </a:p>
          <a:p>
            <a:pPr lvl="2">
              <a:spcBef>
                <a:spcPts val="0"/>
              </a:spcBef>
            </a:pPr>
            <a:r>
              <a:rPr lang="en-GB" sz="1100" dirty="0" smtClean="0">
                <a:solidFill>
                  <a:srgbClr val="FFDF9A"/>
                </a:solidFill>
                <a:cs typeface="Andale Mono"/>
              </a:rPr>
              <a:t>Simple cases only</a:t>
            </a:r>
            <a:endParaRPr lang="en-GB" sz="1100" dirty="0">
              <a:solidFill>
                <a:srgbClr val="FFDF9A"/>
              </a:solidFill>
              <a:cs typeface="Andale Mono"/>
            </a:endParaRPr>
          </a:p>
          <a:p>
            <a:pPr lvl="1">
              <a:spcBef>
                <a:spcPts val="0"/>
              </a:spcBef>
            </a:pPr>
            <a:r>
              <a:rPr lang="en-GB" sz="1400" dirty="0">
                <a:latin typeface="American Typewriter"/>
                <a:cs typeface="American Typewriter"/>
              </a:rPr>
              <a:t>string </a:t>
            </a:r>
            <a:r>
              <a:rPr lang="en-GB" sz="1400" dirty="0">
                <a:latin typeface="American Typewriter"/>
                <a:cs typeface="American Typewriter"/>
              </a:rPr>
              <a:t>range</a:t>
            </a:r>
          </a:p>
          <a:p>
            <a:r>
              <a:rPr lang="en-GB" sz="1800" dirty="0" err="1" smtClean="0">
                <a:latin typeface="Andale Mono"/>
                <a:cs typeface="Andale Mono"/>
              </a:rPr>
              <a:t>tailcall</a:t>
            </a:r>
            <a:endParaRPr lang="en-GB" sz="1800" dirty="0" smtClean="0">
              <a:latin typeface="Andale Mono"/>
              <a:cs typeface="Andale Mono"/>
            </a:endParaRPr>
          </a:p>
          <a:p>
            <a:r>
              <a:rPr lang="en-GB" sz="1800" dirty="0" smtClean="0">
                <a:latin typeface="Andale Mono"/>
                <a:cs typeface="Andale Mono"/>
              </a:rPr>
              <a:t>yield</a:t>
            </a:r>
          </a:p>
          <a:p>
            <a:pPr lvl="1"/>
            <a:endParaRPr lang="en-GB" sz="1600" dirty="0">
              <a:latin typeface="Andale Mono"/>
              <a:cs typeface="Andale Mono"/>
            </a:endParaRPr>
          </a:p>
          <a:p>
            <a:endParaRPr lang="en-GB" sz="140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Tcl 2013, New Orleans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487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Future Compiled Commands?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8358" y="1767134"/>
            <a:ext cx="7167284" cy="4359029"/>
          </a:xfrm>
        </p:spPr>
        <p:txBody>
          <a:bodyPr numCol="2">
            <a:normAutofit/>
          </a:bodyPr>
          <a:lstStyle/>
          <a:p>
            <a:r>
              <a:rPr lang="en-US" b="1" dirty="0" smtClean="0"/>
              <a:t>Minor</a:t>
            </a:r>
            <a:endParaRPr lang="en-US" dirty="0" smtClean="0"/>
          </a:p>
          <a:p>
            <a:pPr lvl="2"/>
            <a:r>
              <a:rPr lang="en-US" i="1" dirty="0" smtClean="0">
                <a:solidFill>
                  <a:srgbClr val="FFDF9A"/>
                </a:solidFill>
              </a:rPr>
              <a:t>low impact</a:t>
            </a:r>
          </a:p>
          <a:p>
            <a:pPr lvl="2"/>
            <a:r>
              <a:rPr lang="en-US" i="1" dirty="0" smtClean="0">
                <a:solidFill>
                  <a:srgbClr val="FFDF9A"/>
                </a:solidFill>
              </a:rPr>
              <a:t>low difficulty</a:t>
            </a:r>
          </a:p>
          <a:p>
            <a:pPr lvl="1"/>
            <a:r>
              <a:rPr lang="en-US" dirty="0" err="1" smtClean="0"/>
              <a:t>concat</a:t>
            </a:r>
            <a:endParaRPr lang="en-US" dirty="0" smtClean="0"/>
          </a:p>
          <a:p>
            <a:pPr lvl="1"/>
            <a:r>
              <a:rPr lang="en-US" dirty="0" err="1" smtClean="0"/>
              <a:t>eval</a:t>
            </a:r>
            <a:endParaRPr lang="en-US" dirty="0" smtClean="0"/>
          </a:p>
          <a:p>
            <a:pPr lvl="1"/>
            <a:r>
              <a:rPr lang="en-US" dirty="0" smtClean="0"/>
              <a:t>namespace origin</a:t>
            </a:r>
          </a:p>
          <a:p>
            <a:pPr lvl="1"/>
            <a:r>
              <a:rPr lang="en-US" dirty="0" smtClean="0"/>
              <a:t>string trim</a:t>
            </a:r>
          </a:p>
          <a:p>
            <a:pPr lvl="1"/>
            <a:r>
              <a:rPr lang="en-US" dirty="0" smtClean="0"/>
              <a:t>string </a:t>
            </a:r>
            <a:r>
              <a:rPr lang="en-US" dirty="0" err="1" smtClean="0"/>
              <a:t>trimleft</a:t>
            </a:r>
            <a:endParaRPr lang="en-US" dirty="0" smtClean="0"/>
          </a:p>
          <a:p>
            <a:pPr lvl="1"/>
            <a:r>
              <a:rPr lang="en-US" dirty="0" smtClean="0"/>
              <a:t>string </a:t>
            </a:r>
            <a:r>
              <a:rPr lang="en-US" dirty="0" err="1" smtClean="0"/>
              <a:t>trimright</a:t>
            </a:r>
            <a:endParaRPr lang="en-US" dirty="0" smtClean="0"/>
          </a:p>
          <a:p>
            <a:pPr lvl="1"/>
            <a:r>
              <a:rPr lang="en-US" dirty="0" smtClean="0"/>
              <a:t>string </a:t>
            </a:r>
            <a:r>
              <a:rPr lang="en-US" dirty="0" err="1" smtClean="0"/>
              <a:t>tolower</a:t>
            </a:r>
            <a:endParaRPr lang="en-US" dirty="0" smtClean="0"/>
          </a:p>
          <a:p>
            <a:pPr lvl="1"/>
            <a:r>
              <a:rPr lang="en-US" dirty="0" smtClean="0"/>
              <a:t>string </a:t>
            </a:r>
            <a:r>
              <a:rPr lang="en-US" dirty="0" err="1" smtClean="0"/>
              <a:t>toupper</a:t>
            </a:r>
            <a:endParaRPr lang="en-US" dirty="0" smtClean="0"/>
          </a:p>
          <a:p>
            <a:r>
              <a:rPr lang="en-US" b="1" dirty="0" smtClean="0"/>
              <a:t>Major</a:t>
            </a:r>
            <a:endParaRPr lang="en-US" dirty="0" smtClean="0"/>
          </a:p>
          <a:p>
            <a:pPr lvl="2"/>
            <a:r>
              <a:rPr lang="en-US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high impact</a:t>
            </a:r>
          </a:p>
          <a:p>
            <a:pPr lvl="2"/>
            <a:r>
              <a:rPr lang="en-US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high difficulty</a:t>
            </a:r>
          </a:p>
          <a:p>
            <a:pPr lvl="1"/>
            <a:r>
              <a:rPr lang="en-US" dirty="0" smtClean="0"/>
              <a:t>array get</a:t>
            </a:r>
          </a:p>
          <a:p>
            <a:pPr lvl="1"/>
            <a:r>
              <a:rPr lang="en-US" dirty="0" smtClean="0"/>
              <a:t>array names</a:t>
            </a:r>
          </a:p>
          <a:p>
            <a:pPr lvl="1"/>
            <a:r>
              <a:rPr lang="en-US" dirty="0" smtClean="0"/>
              <a:t>namespace </a:t>
            </a:r>
            <a:r>
              <a:rPr lang="en-US" dirty="0" err="1" smtClean="0"/>
              <a:t>eval</a:t>
            </a:r>
            <a:endParaRPr lang="en-US" dirty="0" smtClean="0"/>
          </a:p>
          <a:p>
            <a:pPr lvl="1"/>
            <a:r>
              <a:rPr lang="en-US" dirty="0" smtClean="0"/>
              <a:t>next</a:t>
            </a:r>
            <a:endParaRPr lang="en-US" dirty="0" smtClean="0"/>
          </a:p>
          <a:p>
            <a:pPr lvl="1"/>
            <a:r>
              <a:rPr lang="en-US" dirty="0" smtClean="0"/>
              <a:t>string is</a:t>
            </a:r>
          </a:p>
          <a:p>
            <a:pPr lvl="1"/>
            <a:r>
              <a:rPr lang="en-US" dirty="0" err="1" smtClean="0"/>
              <a:t>uplevel</a:t>
            </a:r>
            <a:endParaRPr lang="en-US" dirty="0" smtClean="0"/>
          </a:p>
          <a:p>
            <a:pPr lvl="1"/>
            <a:r>
              <a:rPr lang="en-US" dirty="0" err="1" smtClean="0"/>
              <a:t>yieldto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28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Improving bytecode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25668" r="256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4532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Improving Generation:</a:t>
            </a:r>
            <a:br>
              <a:rPr lang="en-GB" dirty="0" smtClean="0"/>
            </a:br>
            <a:r>
              <a:rPr lang="en-GB" dirty="0" smtClean="0"/>
              <a:t>“list </a:t>
            </a:r>
            <a:r>
              <a:rPr lang="en-GB" dirty="0" err="1" smtClean="0"/>
              <a:t>concat</a:t>
            </a:r>
            <a:r>
              <a:rPr lang="en-GB" dirty="0" smtClean="0"/>
              <a:t>” via expansion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8415"/>
            <a:ext cx="8229600" cy="1945437"/>
          </a:xfrm>
        </p:spPr>
        <p:txBody>
          <a:bodyPr>
            <a:normAutofit/>
          </a:bodyPr>
          <a:lstStyle/>
          <a:p>
            <a:r>
              <a:rPr lang="en-GB" dirty="0" smtClean="0"/>
              <a:t>Making  </a:t>
            </a:r>
            <a:r>
              <a:rPr lang="en-GB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list {*}$foo {*}$bar</a:t>
            </a:r>
            <a:r>
              <a:rPr lang="en-GB" dirty="0" smtClean="0"/>
              <a:t>  efficient</a:t>
            </a:r>
          </a:p>
          <a:p>
            <a:pPr lvl="1"/>
            <a:r>
              <a:rPr lang="en-GB" dirty="0" smtClean="0"/>
              <a:t>Now a sort of “</a:t>
            </a:r>
            <a:r>
              <a:rPr lang="en-GB" dirty="0" err="1" smtClean="0">
                <a:solidFill>
                  <a:srgbClr val="FFDF9A"/>
                </a:solidFill>
              </a:rPr>
              <a:t>lconcat</a:t>
            </a:r>
            <a:r>
              <a:rPr lang="en-GB" dirty="0" smtClean="0"/>
              <a:t>” (for all combinations of arguments)</a:t>
            </a:r>
          </a:p>
          <a:p>
            <a:r>
              <a:rPr lang="en-GB" dirty="0" smtClean="0"/>
              <a:t>Compare old and new versions</a:t>
            </a:r>
          </a:p>
          <a:p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17</a:t>
            </a:fld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457200" y="3863853"/>
            <a:ext cx="8229600" cy="206210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>
              <a:tabLst>
                <a:tab pos="2503488" algn="l"/>
              </a:tabLst>
            </a:pP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(0)</a:t>
            </a:r>
            <a:r>
              <a:rPr lang="en-US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 </a:t>
            </a:r>
            <a:r>
              <a:rPr lang="en-US" sz="1400" b="1" dirty="0" err="1" smtClean="0">
                <a:latin typeface="Andale Mono"/>
                <a:cs typeface="Andale Mono"/>
              </a:rPr>
              <a:t>expandStart</a:t>
            </a:r>
            <a:endParaRPr lang="en-US" sz="1400" dirty="0" smtClean="0">
              <a:latin typeface="Andale Mono"/>
              <a:cs typeface="Andale Mono"/>
            </a:endParaRPr>
          </a:p>
          <a:p>
            <a:pPr>
              <a:tabLst>
                <a:tab pos="2503488" algn="l"/>
              </a:tabLst>
            </a:pP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(1)</a:t>
            </a:r>
            <a:r>
              <a:rPr lang="en-US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 </a:t>
            </a:r>
            <a:r>
              <a:rPr lang="en-US" sz="1400" b="1" dirty="0" smtClean="0">
                <a:latin typeface="Andale Mono"/>
                <a:cs typeface="Andale Mono"/>
              </a:rPr>
              <a:t>push1 0</a:t>
            </a:r>
            <a:r>
              <a:rPr lang="en-US" sz="1400" dirty="0" smtClean="0">
                <a:latin typeface="Andale Mono"/>
                <a:cs typeface="Andale Mono"/>
              </a:rPr>
              <a:t>	</a:t>
            </a: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# "list"</a:t>
            </a:r>
          </a:p>
          <a:p>
            <a:pPr>
              <a:tabLst>
                <a:tab pos="2503488" algn="l"/>
              </a:tabLst>
            </a:pP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(3)</a:t>
            </a:r>
            <a:r>
              <a:rPr lang="en-US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 </a:t>
            </a:r>
            <a:r>
              <a:rPr lang="en-US" sz="1400" b="1" dirty="0" smtClean="0">
                <a:latin typeface="Andale Mono"/>
                <a:cs typeface="Andale Mono"/>
              </a:rPr>
              <a:t>loadScalar1 %v0</a:t>
            </a:r>
            <a:r>
              <a:rPr lang="en-US" sz="1400" dirty="0" smtClean="0">
                <a:latin typeface="Andale Mono"/>
                <a:cs typeface="Andale Mono"/>
              </a:rPr>
              <a:t>	</a:t>
            </a: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# </a:t>
            </a:r>
            <a:r>
              <a:rPr lang="en-US" sz="1400" dirty="0" err="1" smtClean="0">
                <a:solidFill>
                  <a:srgbClr val="A6A6A6"/>
                </a:solidFill>
                <a:latin typeface="Andale Mono"/>
                <a:cs typeface="Andale Mono"/>
              </a:rPr>
              <a:t>var</a:t>
            </a: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 "foo"</a:t>
            </a:r>
          </a:p>
          <a:p>
            <a:pPr>
              <a:tabLst>
                <a:tab pos="2503488" algn="l"/>
              </a:tabLst>
            </a:pP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(5)</a:t>
            </a:r>
            <a:r>
              <a:rPr lang="en-US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 </a:t>
            </a:r>
            <a:r>
              <a:rPr lang="en-US" sz="1400" b="1" dirty="0" err="1" smtClean="0">
                <a:latin typeface="Andale Mono"/>
                <a:cs typeface="Andale Mono"/>
              </a:rPr>
              <a:t>expandStkTop</a:t>
            </a:r>
            <a:r>
              <a:rPr lang="en-US" sz="1400" b="1" dirty="0" smtClean="0">
                <a:latin typeface="Andale Mono"/>
                <a:cs typeface="Andale Mono"/>
              </a:rPr>
              <a:t> 2</a:t>
            </a:r>
            <a:endParaRPr lang="en-US" sz="1400" dirty="0" smtClean="0">
              <a:latin typeface="Andale Mono"/>
              <a:cs typeface="Andale Mono"/>
            </a:endParaRPr>
          </a:p>
          <a:p>
            <a:pPr>
              <a:tabLst>
                <a:tab pos="2503488" algn="l"/>
              </a:tabLst>
            </a:pP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(10)</a:t>
            </a:r>
            <a:r>
              <a:rPr lang="en-US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</a:t>
            </a:r>
            <a:r>
              <a:rPr lang="en-US" sz="1400" b="1" dirty="0" smtClean="0">
                <a:latin typeface="Andale Mono"/>
                <a:cs typeface="Andale Mono"/>
              </a:rPr>
              <a:t>loadScalar1 %v1</a:t>
            </a:r>
            <a:r>
              <a:rPr lang="en-US" sz="1400" dirty="0" smtClean="0">
                <a:latin typeface="Andale Mono"/>
                <a:cs typeface="Andale Mono"/>
              </a:rPr>
              <a:t>	</a:t>
            </a: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# </a:t>
            </a:r>
            <a:r>
              <a:rPr lang="en-US" sz="1400" dirty="0" err="1" smtClean="0">
                <a:solidFill>
                  <a:srgbClr val="A6A6A6"/>
                </a:solidFill>
                <a:latin typeface="Andale Mono"/>
                <a:cs typeface="Andale Mono"/>
              </a:rPr>
              <a:t>var</a:t>
            </a: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 "bar"</a:t>
            </a:r>
          </a:p>
          <a:p>
            <a:pPr>
              <a:tabLst>
                <a:tab pos="2503488" algn="l"/>
              </a:tabLst>
            </a:pP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(12)</a:t>
            </a:r>
            <a:r>
              <a:rPr lang="en-US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</a:t>
            </a:r>
            <a:r>
              <a:rPr lang="en-US" sz="1400" b="1" dirty="0" err="1" smtClean="0">
                <a:latin typeface="Andale Mono"/>
                <a:cs typeface="Andale Mono"/>
              </a:rPr>
              <a:t>expandStkTop</a:t>
            </a:r>
            <a:r>
              <a:rPr lang="en-US" sz="1400" b="1" dirty="0" smtClean="0">
                <a:latin typeface="Andale Mono"/>
                <a:cs typeface="Andale Mono"/>
              </a:rPr>
              <a:t> 3</a:t>
            </a:r>
            <a:endParaRPr lang="en-US" sz="1400" dirty="0" smtClean="0">
              <a:latin typeface="Andale Mono"/>
              <a:cs typeface="Andale Mono"/>
            </a:endParaRPr>
          </a:p>
          <a:p>
            <a:pPr>
              <a:tabLst>
                <a:tab pos="2503488" algn="l"/>
              </a:tabLst>
            </a:pP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(17)</a:t>
            </a:r>
            <a:r>
              <a:rPr lang="en-US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</a:t>
            </a:r>
            <a:r>
              <a:rPr lang="en-US" sz="1400" b="1" dirty="0" err="1" smtClean="0">
                <a:latin typeface="Andale Mono"/>
                <a:cs typeface="Andale Mono"/>
              </a:rPr>
              <a:t>invokeExpanded</a:t>
            </a:r>
            <a:endParaRPr lang="en-US" sz="1400" dirty="0" smtClean="0">
              <a:latin typeface="Andale Mono"/>
              <a:cs typeface="Andale Mono"/>
            </a:endParaRPr>
          </a:p>
          <a:p>
            <a:pPr>
              <a:tabLst>
                <a:tab pos="2503488" algn="l"/>
              </a:tabLst>
            </a:pPr>
            <a:endParaRPr lang="tr-TR" sz="1400" dirty="0" smtClean="0">
              <a:latin typeface="Andale Mono"/>
              <a:cs typeface="Andale Mono"/>
            </a:endParaRPr>
          </a:p>
          <a:p>
            <a:pPr>
              <a:tabLst>
                <a:tab pos="2503488" algn="l"/>
              </a:tabLst>
            </a:pPr>
            <a:endParaRPr lang="tr-TR" sz="1400" dirty="0" smtClean="0">
              <a:latin typeface="Andale Mono"/>
              <a:cs typeface="Andale Mono"/>
            </a:endParaRPr>
          </a:p>
          <a:p>
            <a:pPr>
              <a:tabLst>
                <a:tab pos="2503488" algn="l"/>
              </a:tabLst>
            </a:pPr>
            <a:r>
              <a:rPr lang="tr-TR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(0)</a:t>
            </a:r>
            <a:r>
              <a:rPr lang="tr-TR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</a:t>
            </a:r>
            <a:r>
              <a:rPr lang="tr-TR" sz="1400" b="1" dirty="0" smtClean="0">
                <a:latin typeface="Andale Mono"/>
                <a:cs typeface="Andale Mono"/>
              </a:rPr>
              <a:t>loadScalar1 %v0</a:t>
            </a:r>
            <a:r>
              <a:rPr lang="en-US" sz="1400" b="1" dirty="0">
                <a:latin typeface="Andale Mono"/>
                <a:cs typeface="Andale Mono"/>
              </a:rPr>
              <a:t>	</a:t>
            </a:r>
            <a:r>
              <a:rPr lang="tr-TR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# var "</a:t>
            </a:r>
            <a:r>
              <a:rPr lang="en-US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foo</a:t>
            </a:r>
            <a:r>
              <a:rPr lang="tr-TR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"</a:t>
            </a:r>
          </a:p>
          <a:p>
            <a:pPr>
              <a:tabLst>
                <a:tab pos="2503488" algn="l"/>
              </a:tabLst>
            </a:pPr>
            <a:r>
              <a:rPr lang="tr-TR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(2)</a:t>
            </a:r>
            <a:r>
              <a:rPr lang="tr-TR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</a:t>
            </a:r>
            <a:r>
              <a:rPr lang="tr-TR" sz="1400" b="1" dirty="0" smtClean="0">
                <a:latin typeface="Andale Mono"/>
                <a:cs typeface="Andale Mono"/>
              </a:rPr>
              <a:t>loadScalar1 %v1	</a:t>
            </a:r>
            <a:r>
              <a:rPr lang="tr-TR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# var "bar"</a:t>
            </a:r>
          </a:p>
          <a:p>
            <a:pPr>
              <a:tabLst>
                <a:tab pos="2503488" algn="l"/>
              </a:tabLst>
            </a:pPr>
            <a:r>
              <a:rPr lang="tr-TR" sz="1400" dirty="0" smtClean="0">
                <a:solidFill>
                  <a:srgbClr val="A6A6A6"/>
                </a:solidFill>
                <a:latin typeface="Andale Mono"/>
                <a:cs typeface="Andale Mono"/>
              </a:rPr>
              <a:t>(4)</a:t>
            </a:r>
            <a:r>
              <a:rPr lang="tr-TR" sz="1400" dirty="0" smtClean="0">
                <a:solidFill>
                  <a:srgbClr val="595959"/>
                </a:solidFill>
                <a:latin typeface="Andale Mono"/>
                <a:cs typeface="Andale Mono"/>
              </a:rPr>
              <a:t> </a:t>
            </a:r>
            <a:r>
              <a:rPr lang="tr-TR" sz="1400" b="1" dirty="0" err="1" smtClean="0">
                <a:latin typeface="Andale Mono"/>
                <a:cs typeface="Andale Mono"/>
              </a:rPr>
              <a:t>listConcat</a:t>
            </a:r>
            <a:r>
              <a:rPr lang="tr-TR" sz="1400" dirty="0" smtClean="0">
                <a:latin typeface="Andale Mono"/>
                <a:cs typeface="Andale Mono"/>
              </a:rPr>
              <a:t> </a:t>
            </a:r>
          </a:p>
          <a:p>
            <a:pPr>
              <a:tabLst>
                <a:tab pos="2503488" algn="l"/>
              </a:tabLst>
            </a:pPr>
            <a:endParaRPr lang="tr-TR" sz="1400" dirty="0">
              <a:latin typeface="Andale Mono"/>
              <a:cs typeface="Andale Mono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70475" y="3494520"/>
            <a:ext cx="627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Old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096731" y="3494520"/>
            <a:ext cx="734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New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244874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Improving Generation: Ensembles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Bind core ensembles to their implementations</a:t>
            </a:r>
          </a:p>
          <a:p>
            <a:pPr lvl="1"/>
            <a:r>
              <a:rPr lang="en-GB" dirty="0" smtClean="0"/>
              <a:t>Apply basic syntax checks</a:t>
            </a:r>
          </a:p>
          <a:p>
            <a:pPr lvl="2"/>
            <a:r>
              <a:rPr lang="en-GB" dirty="0" smtClean="0"/>
              <a:t>Number of arguments</a:t>
            </a:r>
          </a:p>
          <a:p>
            <a:pPr lvl="1"/>
            <a:r>
              <a:rPr lang="en-GB" dirty="0" smtClean="0">
                <a:solidFill>
                  <a:srgbClr val="FFDF9A"/>
                </a:solidFill>
              </a:rPr>
              <a:t>Replace ensemble call with direct call</a:t>
            </a:r>
            <a:r>
              <a:rPr lang="en-GB" dirty="0" smtClean="0"/>
              <a:t> to correct implementation command if possible</a:t>
            </a:r>
          </a:p>
          <a:p>
            <a:pPr lvl="1"/>
            <a:r>
              <a:rPr lang="en-GB" dirty="0" smtClean="0"/>
              <a:t>Otherwise, use special ensemble </a:t>
            </a:r>
            <a:r>
              <a:rPr lang="en-GB" dirty="0" smtClean="0"/>
              <a:t>dispatch</a:t>
            </a:r>
          </a:p>
          <a:p>
            <a:pPr lvl="2"/>
            <a:r>
              <a:rPr lang="en-GB" dirty="0" smtClean="0"/>
              <a:t>Half the mechanism…</a:t>
            </a:r>
            <a:endParaRPr lang="en-GB" dirty="0" smtClean="0"/>
          </a:p>
          <a:p>
            <a:r>
              <a:rPr lang="en-GB" dirty="0" smtClean="0"/>
              <a:t>Not for user-defined ensembles</a:t>
            </a:r>
          </a:p>
          <a:p>
            <a:pPr lvl="1"/>
            <a:r>
              <a:rPr lang="en-GB" dirty="0" smtClean="0"/>
              <a:t>Would be very bad for Snit!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4025154" cy="40687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1600" dirty="0">
                <a:latin typeface="American Typewriter"/>
                <a:cs typeface="American Typewriter"/>
              </a:rPr>
              <a:t>% </a:t>
            </a:r>
            <a:r>
              <a:rPr lang="fr-FR" sz="1600" dirty="0" err="1" smtClean="0">
                <a:latin typeface="American Typewriter"/>
                <a:cs typeface="American Typewriter"/>
              </a:rPr>
              <a:t>disassemble</a:t>
            </a:r>
            <a:r>
              <a:rPr lang="fr-FR" sz="1600" dirty="0" smtClean="0">
                <a:latin typeface="American Typewriter"/>
                <a:cs typeface="American Typewriter"/>
              </a:rPr>
              <a:t> </a:t>
            </a:r>
            <a:r>
              <a:rPr lang="fr-FR" sz="1600" dirty="0">
                <a:latin typeface="American Typewriter"/>
                <a:cs typeface="American Typewriter"/>
              </a:rPr>
              <a:t>script </a:t>
            </a:r>
            <a:r>
              <a:rPr lang="fr-FR" sz="1600" dirty="0" smtClean="0">
                <a:latin typeface="American Typewriter"/>
                <a:cs typeface="American Typewriter"/>
              </a:rPr>
              <a:t>{</a:t>
            </a:r>
            <a:r>
              <a:rPr lang="fr-FR" sz="16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info 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body </a:t>
            </a:r>
            <a:r>
              <a:rPr lang="fr-FR" sz="1600" dirty="0" err="1" smtClean="0">
                <a:solidFill>
                  <a:srgbClr val="FFDF9A"/>
                </a:solidFill>
                <a:latin typeface="American Typewriter"/>
                <a:cs typeface="American Typewriter"/>
              </a:rPr>
              <a:t>foo</a:t>
            </a:r>
            <a:r>
              <a:rPr lang="fr-FR" sz="1600" dirty="0" smtClean="0">
                <a:latin typeface="American Typewriter"/>
                <a:cs typeface="American Typewriter"/>
              </a:rPr>
              <a:t>}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[…]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  (</a:t>
            </a:r>
            <a:r>
              <a:rPr lang="fr-FR" sz="1600" dirty="0">
                <a:latin typeface="American Typewriter"/>
                <a:cs typeface="American Typewriter"/>
              </a:rPr>
              <a:t>0) 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push1</a:t>
            </a:r>
            <a:r>
              <a:rPr lang="fr-FR" sz="1600" dirty="0">
                <a:latin typeface="American Typewriter"/>
                <a:cs typeface="American Typewriter"/>
              </a:rPr>
              <a:t> 0 </a:t>
            </a:r>
            <a:r>
              <a:rPr lang="fr-FR" sz="1600" dirty="0" smtClean="0">
                <a:latin typeface="American Typewriter"/>
                <a:cs typeface="American Typewriter"/>
              </a:rPr>
              <a:t>   # </a:t>
            </a:r>
            <a:r>
              <a:rPr lang="fr-FR" sz="1600" dirty="0">
                <a:latin typeface="American Typewriter"/>
                <a:cs typeface="American Typewriter"/>
              </a:rPr>
              <a:t>"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::</a:t>
            </a:r>
            <a:r>
              <a:rPr lang="fr-FR" sz="16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tcl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::info::</a:t>
            </a:r>
            <a:r>
              <a:rPr lang="fr-FR" sz="16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body</a:t>
            </a:r>
            <a:r>
              <a:rPr lang="fr-FR" sz="1600" dirty="0" smtClean="0">
                <a:latin typeface="American Typewriter"/>
                <a:cs typeface="American Typewriter"/>
              </a:rPr>
              <a:t>"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  (</a:t>
            </a:r>
            <a:r>
              <a:rPr lang="fr-FR" sz="1600" dirty="0">
                <a:latin typeface="American Typewriter"/>
                <a:cs typeface="American Typewriter"/>
              </a:rPr>
              <a:t>2) 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push1</a:t>
            </a:r>
            <a:r>
              <a:rPr lang="fr-FR" sz="1600" dirty="0">
                <a:latin typeface="American Typewriter"/>
                <a:cs typeface="American Typewriter"/>
              </a:rPr>
              <a:t> 1 </a:t>
            </a:r>
            <a:r>
              <a:rPr lang="fr-FR" sz="1600" dirty="0" smtClean="0">
                <a:latin typeface="American Typewriter"/>
                <a:cs typeface="American Typewriter"/>
              </a:rPr>
              <a:t>   # </a:t>
            </a:r>
            <a:r>
              <a:rPr lang="fr-FR" sz="1600" dirty="0">
                <a:latin typeface="American Typewriter"/>
                <a:cs typeface="American Typewriter"/>
              </a:rPr>
              <a:t>"</a:t>
            </a:r>
            <a:r>
              <a:rPr lang="fr-FR" sz="1600" dirty="0" err="1" smtClean="0">
                <a:solidFill>
                  <a:srgbClr val="FFDF9A"/>
                </a:solidFill>
                <a:latin typeface="American Typewriter"/>
                <a:cs typeface="American Typewriter"/>
              </a:rPr>
              <a:t>foo</a:t>
            </a:r>
            <a:r>
              <a:rPr lang="fr-FR" sz="1600" dirty="0" smtClean="0">
                <a:latin typeface="American Typewriter"/>
                <a:cs typeface="American Typewriter"/>
              </a:rPr>
              <a:t>"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  (</a:t>
            </a:r>
            <a:r>
              <a:rPr lang="fr-FR" sz="1600" dirty="0">
                <a:latin typeface="American Typewriter"/>
                <a:cs typeface="American Typewriter"/>
              </a:rPr>
              <a:t>4) 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invokeStk1</a:t>
            </a:r>
            <a:r>
              <a:rPr lang="fr-FR" sz="1600" dirty="0">
                <a:latin typeface="American Typewriter"/>
                <a:cs typeface="American Typewriter"/>
              </a:rPr>
              <a:t> </a:t>
            </a:r>
            <a:r>
              <a:rPr lang="fr-FR" sz="16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2</a:t>
            </a:r>
            <a:r>
              <a:rPr lang="fr-FR" sz="1600" dirty="0" smtClean="0">
                <a:latin typeface="American Typewriter"/>
                <a:cs typeface="American Typewriter"/>
              </a:rPr>
              <a:t/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  (</a:t>
            </a:r>
            <a:r>
              <a:rPr lang="fr-FR" sz="1600" dirty="0">
                <a:latin typeface="American Typewriter"/>
                <a:cs typeface="American Typewriter"/>
              </a:rPr>
              <a:t>6) </a:t>
            </a:r>
            <a:r>
              <a:rPr lang="fr-FR" sz="16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done</a:t>
            </a:r>
            <a:r>
              <a:rPr lang="fr-FR" sz="1600" dirty="0">
                <a:latin typeface="American Typewriter"/>
                <a:cs typeface="American Typewriter"/>
              </a:rPr>
              <a:t> </a:t>
            </a:r>
          </a:p>
          <a:p>
            <a:pPr marL="0" indent="0">
              <a:buNone/>
            </a:pPr>
            <a:r>
              <a:rPr lang="fr-FR" sz="1600" dirty="0">
                <a:latin typeface="American Typewriter"/>
                <a:cs typeface="American Typewriter"/>
              </a:rPr>
              <a:t>% </a:t>
            </a:r>
            <a:r>
              <a:rPr lang="fr-FR" sz="1600" dirty="0" err="1">
                <a:latin typeface="American Typewriter"/>
                <a:cs typeface="American Typewriter"/>
              </a:rPr>
              <a:t>disassemble</a:t>
            </a:r>
            <a:r>
              <a:rPr lang="fr-FR" sz="1600" dirty="0">
                <a:latin typeface="American Typewriter"/>
                <a:cs typeface="American Typewriter"/>
              </a:rPr>
              <a:t> script {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string </a:t>
            </a:r>
            <a:r>
              <a:rPr lang="fr-FR" sz="16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is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 </a:t>
            </a:r>
            <a:r>
              <a:rPr lang="fr-FR" sz="16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space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 x</a:t>
            </a:r>
            <a:r>
              <a:rPr lang="fr-FR" sz="1600" dirty="0" smtClean="0">
                <a:latin typeface="American Typewriter"/>
                <a:cs typeface="American Typewriter"/>
              </a:rPr>
              <a:t>}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[…]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  (</a:t>
            </a:r>
            <a:r>
              <a:rPr lang="fr-FR" sz="1600" dirty="0">
                <a:latin typeface="American Typewriter"/>
                <a:cs typeface="American Typewriter"/>
              </a:rPr>
              <a:t>0) 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push1</a:t>
            </a:r>
            <a:r>
              <a:rPr lang="fr-FR" sz="1600" dirty="0">
                <a:latin typeface="American Typewriter"/>
                <a:cs typeface="American Typewriter"/>
              </a:rPr>
              <a:t> 0 </a:t>
            </a:r>
            <a:r>
              <a:rPr lang="fr-FR" sz="1600" dirty="0" smtClean="0">
                <a:latin typeface="American Typewriter"/>
                <a:cs typeface="American Typewriter"/>
              </a:rPr>
              <a:t>   # </a:t>
            </a:r>
            <a:r>
              <a:rPr lang="fr-FR" sz="1600" dirty="0">
                <a:latin typeface="American Typewriter"/>
                <a:cs typeface="American Typewriter"/>
              </a:rPr>
              <a:t>"</a:t>
            </a:r>
            <a:r>
              <a:rPr lang="fr-FR" sz="16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string</a:t>
            </a:r>
            <a:r>
              <a:rPr lang="fr-FR" sz="1600" dirty="0" smtClean="0">
                <a:latin typeface="American Typewriter"/>
                <a:cs typeface="American Typewriter"/>
              </a:rPr>
              <a:t>"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  (</a:t>
            </a:r>
            <a:r>
              <a:rPr lang="fr-FR" sz="1600" dirty="0">
                <a:latin typeface="American Typewriter"/>
                <a:cs typeface="American Typewriter"/>
              </a:rPr>
              <a:t>2) 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push1</a:t>
            </a:r>
            <a:r>
              <a:rPr lang="fr-FR" sz="1600" dirty="0">
                <a:latin typeface="American Typewriter"/>
                <a:cs typeface="American Typewriter"/>
              </a:rPr>
              <a:t> 1 </a:t>
            </a:r>
            <a:r>
              <a:rPr lang="fr-FR" sz="1600" dirty="0" smtClean="0">
                <a:latin typeface="American Typewriter"/>
                <a:cs typeface="American Typewriter"/>
              </a:rPr>
              <a:t>   # </a:t>
            </a:r>
            <a:r>
              <a:rPr lang="fr-FR" sz="1600" dirty="0">
                <a:latin typeface="American Typewriter"/>
                <a:cs typeface="American Typewriter"/>
              </a:rPr>
              <a:t>"</a:t>
            </a:r>
            <a:r>
              <a:rPr lang="fr-FR" sz="1600" dirty="0" err="1" smtClean="0">
                <a:solidFill>
                  <a:srgbClr val="FFDF9A"/>
                </a:solidFill>
                <a:latin typeface="American Typewriter"/>
                <a:cs typeface="American Typewriter"/>
              </a:rPr>
              <a:t>is</a:t>
            </a:r>
            <a:r>
              <a:rPr lang="fr-FR" sz="1600" dirty="0" smtClean="0">
                <a:latin typeface="American Typewriter"/>
                <a:cs typeface="American Typewriter"/>
              </a:rPr>
              <a:t>"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  (</a:t>
            </a:r>
            <a:r>
              <a:rPr lang="fr-FR" sz="1600" dirty="0">
                <a:latin typeface="American Typewriter"/>
                <a:cs typeface="American Typewriter"/>
              </a:rPr>
              <a:t>4) 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push1</a:t>
            </a:r>
            <a:r>
              <a:rPr lang="fr-FR" sz="1600" dirty="0">
                <a:latin typeface="American Typewriter"/>
                <a:cs typeface="American Typewriter"/>
              </a:rPr>
              <a:t> 2 </a:t>
            </a:r>
            <a:r>
              <a:rPr lang="fr-FR" sz="1600" dirty="0" smtClean="0">
                <a:latin typeface="American Typewriter"/>
                <a:cs typeface="American Typewriter"/>
              </a:rPr>
              <a:t>   # </a:t>
            </a:r>
            <a:r>
              <a:rPr lang="fr-FR" sz="1600" dirty="0">
                <a:latin typeface="American Typewriter"/>
                <a:cs typeface="American Typewriter"/>
              </a:rPr>
              <a:t>"</a:t>
            </a:r>
            <a:r>
              <a:rPr lang="fr-FR" sz="1600" dirty="0" err="1" smtClean="0">
                <a:solidFill>
                  <a:srgbClr val="FFDF9A"/>
                </a:solidFill>
                <a:latin typeface="American Typewriter"/>
                <a:cs typeface="American Typewriter"/>
              </a:rPr>
              <a:t>space</a:t>
            </a:r>
            <a:r>
              <a:rPr lang="fr-FR" sz="1600" dirty="0" smtClean="0">
                <a:latin typeface="American Typewriter"/>
                <a:cs typeface="American Typewriter"/>
              </a:rPr>
              <a:t>"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  (</a:t>
            </a:r>
            <a:r>
              <a:rPr lang="fr-FR" sz="1600" dirty="0">
                <a:latin typeface="American Typewriter"/>
                <a:cs typeface="American Typewriter"/>
              </a:rPr>
              <a:t>6) 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push1</a:t>
            </a:r>
            <a:r>
              <a:rPr lang="fr-FR" sz="1600" dirty="0">
                <a:latin typeface="American Typewriter"/>
                <a:cs typeface="American Typewriter"/>
              </a:rPr>
              <a:t> 3 </a:t>
            </a:r>
            <a:r>
              <a:rPr lang="fr-FR" sz="1600" dirty="0" smtClean="0">
                <a:latin typeface="American Typewriter"/>
                <a:cs typeface="American Typewriter"/>
              </a:rPr>
              <a:t>   # </a:t>
            </a:r>
            <a:r>
              <a:rPr lang="fr-FR" sz="1600" dirty="0">
                <a:latin typeface="American Typewriter"/>
                <a:cs typeface="American Typewriter"/>
              </a:rPr>
              <a:t>"</a:t>
            </a:r>
            <a:r>
              <a:rPr lang="fr-FR" sz="1600" dirty="0" smtClean="0">
                <a:solidFill>
                  <a:srgbClr val="FFDF9A"/>
                </a:solidFill>
                <a:latin typeface="American Typewriter"/>
                <a:cs typeface="American Typewriter"/>
              </a:rPr>
              <a:t>x</a:t>
            </a:r>
            <a:r>
              <a:rPr lang="fr-FR" sz="1600" dirty="0" smtClean="0">
                <a:latin typeface="American Typewriter"/>
                <a:cs typeface="American Typewriter"/>
              </a:rPr>
              <a:t>"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  (</a:t>
            </a:r>
            <a:r>
              <a:rPr lang="fr-FR" sz="1600" dirty="0">
                <a:latin typeface="American Typewriter"/>
                <a:cs typeface="American Typewriter"/>
              </a:rPr>
              <a:t>8) 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push1</a:t>
            </a:r>
            <a:r>
              <a:rPr lang="fr-FR" sz="1600" dirty="0">
                <a:latin typeface="American Typewriter"/>
                <a:cs typeface="American Typewriter"/>
              </a:rPr>
              <a:t> 4 </a:t>
            </a:r>
            <a:r>
              <a:rPr lang="fr-FR" sz="1600" dirty="0" smtClean="0">
                <a:latin typeface="American Typewriter"/>
                <a:cs typeface="American Typewriter"/>
              </a:rPr>
              <a:t>   # </a:t>
            </a:r>
            <a:r>
              <a:rPr lang="fr-FR" sz="1600" dirty="0">
                <a:latin typeface="American Typewriter"/>
                <a:cs typeface="American Typewriter"/>
              </a:rPr>
              <a:t>"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::</a:t>
            </a:r>
            <a:r>
              <a:rPr lang="fr-FR" sz="16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tcl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::string::</a:t>
            </a:r>
            <a:r>
              <a:rPr lang="fr-FR" sz="1600" dirty="0" err="1" smtClean="0">
                <a:solidFill>
                  <a:srgbClr val="FFDF9A"/>
                </a:solidFill>
                <a:latin typeface="American Typewriter"/>
                <a:cs typeface="American Typewriter"/>
              </a:rPr>
              <a:t>is</a:t>
            </a:r>
            <a:r>
              <a:rPr lang="fr-FR" sz="1600" dirty="0" smtClean="0">
                <a:latin typeface="American Typewriter"/>
                <a:cs typeface="American Typewriter"/>
              </a:rPr>
              <a:t>"</a:t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(</a:t>
            </a:r>
            <a:r>
              <a:rPr lang="fr-FR" sz="1600" dirty="0">
                <a:latin typeface="American Typewriter"/>
                <a:cs typeface="American Typewriter"/>
              </a:rPr>
              <a:t>10) </a:t>
            </a:r>
            <a:r>
              <a:rPr lang="fr-FR" sz="16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invokeReplace</a:t>
            </a:r>
            <a:r>
              <a:rPr lang="fr-FR" sz="1600" dirty="0">
                <a:solidFill>
                  <a:srgbClr val="FFDF9A"/>
                </a:solidFill>
                <a:latin typeface="American Typewriter"/>
                <a:cs typeface="American Typewriter"/>
              </a:rPr>
              <a:t> 4 2</a:t>
            </a:r>
            <a:r>
              <a:rPr lang="fr-FR" sz="1600" dirty="0">
                <a:latin typeface="American Typewriter"/>
                <a:cs typeface="American Typewriter"/>
              </a:rPr>
              <a:t> </a:t>
            </a:r>
            <a:r>
              <a:rPr lang="fr-FR" sz="1600" dirty="0" smtClean="0">
                <a:latin typeface="American Typewriter"/>
                <a:cs typeface="American Typewriter"/>
              </a:rPr>
              <a:t/>
            </a:r>
            <a:br>
              <a:rPr lang="fr-FR" sz="1600" dirty="0" smtClean="0">
                <a:latin typeface="American Typewriter"/>
                <a:cs typeface="American Typewriter"/>
              </a:rPr>
            </a:br>
            <a:r>
              <a:rPr lang="fr-FR" sz="1600" dirty="0" smtClean="0">
                <a:latin typeface="American Typewriter"/>
                <a:cs typeface="American Typewriter"/>
              </a:rPr>
              <a:t>(</a:t>
            </a:r>
            <a:r>
              <a:rPr lang="fr-FR" sz="1600" dirty="0">
                <a:latin typeface="American Typewriter"/>
                <a:cs typeface="American Typewriter"/>
              </a:rPr>
              <a:t>16) </a:t>
            </a:r>
            <a:r>
              <a:rPr lang="fr-FR" sz="16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done</a:t>
            </a:r>
            <a:r>
              <a:rPr lang="fr-FR" sz="1600" dirty="0">
                <a:latin typeface="American Typewriter"/>
                <a:cs typeface="American Typewriter"/>
              </a:rPr>
              <a:t> </a:t>
            </a:r>
          </a:p>
          <a:p>
            <a:pPr marL="0" indent="0">
              <a:buNone/>
            </a:pPr>
            <a:endParaRPr lang="en-US" sz="1600" dirty="0">
              <a:latin typeface="American Typewriter"/>
              <a:cs typeface="American Typewriter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18</a:t>
            </a:fld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59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Improving Generation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Expanding the set of cases for which existing compilers generate “good” code</a:t>
            </a:r>
          </a:p>
          <a:p>
            <a:pPr lvl="1"/>
            <a:r>
              <a:rPr lang="en-GB" dirty="0" smtClean="0"/>
              <a:t>Avoid doing complex (expensive!) exception processing when no exceptions are present</a:t>
            </a:r>
          </a:p>
          <a:p>
            <a:pPr lvl="1"/>
            <a:r>
              <a:rPr lang="en-GB" dirty="0" smtClean="0"/>
              <a:t>Especially </a:t>
            </a:r>
            <a:r>
              <a:rPr lang="en-GB" dirty="0" smtClean="0"/>
              <a:t>the </a:t>
            </a:r>
            <a:r>
              <a:rPr lang="en-GB" dirty="0" smtClean="0">
                <a:solidFill>
                  <a:srgbClr val="FFDF9A"/>
                </a:solidFill>
                <a:latin typeface="Andale Mono"/>
                <a:cs typeface="Andale Mono"/>
              </a:rPr>
              <a:t>try</a:t>
            </a:r>
            <a:r>
              <a:rPr lang="en-GB" dirty="0" smtClean="0">
                <a:solidFill>
                  <a:srgbClr val="FFDF9A"/>
                </a:solidFill>
              </a:rPr>
              <a:t>…</a:t>
            </a:r>
            <a:r>
              <a:rPr lang="en-GB" dirty="0" smtClean="0">
                <a:solidFill>
                  <a:srgbClr val="FFDF9A"/>
                </a:solidFill>
                <a:latin typeface="Andale Mono"/>
                <a:cs typeface="Andale Mono"/>
              </a:rPr>
              <a:t>finally</a:t>
            </a:r>
            <a:r>
              <a:rPr lang="en-GB" dirty="0" smtClean="0"/>
              <a:t> </a:t>
            </a:r>
            <a:r>
              <a:rPr lang="en-GB" dirty="0" smtClean="0"/>
              <a:t>compiler</a:t>
            </a:r>
          </a:p>
          <a:p>
            <a:pPr lvl="1"/>
            <a:r>
              <a:rPr lang="en-GB" dirty="0" smtClean="0"/>
              <a:t>Also </a:t>
            </a:r>
            <a:r>
              <a:rPr lang="en-GB" dirty="0" err="1">
                <a:solidFill>
                  <a:srgbClr val="FFDF9A"/>
                </a:solidFill>
                <a:latin typeface="Andale Mono"/>
                <a:cs typeface="Andale Mono"/>
              </a:rPr>
              <a:t>dict</a:t>
            </a:r>
            <a:r>
              <a:rPr lang="en-GB" dirty="0">
                <a:solidFill>
                  <a:srgbClr val="FFDF9A"/>
                </a:solidFill>
                <a:latin typeface="Andale Mono"/>
                <a:cs typeface="Andale Mono"/>
              </a:rPr>
              <a:t> with</a:t>
            </a:r>
            <a:r>
              <a:rPr lang="en-GB" dirty="0" smtClean="0"/>
              <a:t> with an empty body</a:t>
            </a:r>
          </a:p>
          <a:p>
            <a:r>
              <a:rPr lang="en-GB" dirty="0" smtClean="0"/>
              <a:t>Generating </a:t>
            </a:r>
            <a:r>
              <a:rPr lang="en-GB" dirty="0" smtClean="0"/>
              <a:t>jumps for </a:t>
            </a:r>
            <a:r>
              <a:rPr lang="en-GB" dirty="0" smtClean="0">
                <a:solidFill>
                  <a:srgbClr val="FFDF9A"/>
                </a:solidFill>
                <a:latin typeface="Andale Mono"/>
                <a:cs typeface="Andale Mono"/>
              </a:rPr>
              <a:t>break</a:t>
            </a:r>
            <a:r>
              <a:rPr lang="en-GB" dirty="0" smtClean="0"/>
              <a:t> and </a:t>
            </a:r>
            <a:r>
              <a:rPr lang="en-GB" dirty="0" smtClean="0">
                <a:solidFill>
                  <a:srgbClr val="FFDF9A"/>
                </a:solidFill>
                <a:latin typeface="Andale Mono"/>
                <a:cs typeface="Andale Mono"/>
              </a:rPr>
              <a:t>continue</a:t>
            </a:r>
            <a:endParaRPr lang="en-GB" dirty="0" smtClean="0">
              <a:solidFill>
                <a:srgbClr val="FFDF9A"/>
              </a:solidFill>
            </a:endParaRPr>
          </a:p>
          <a:p>
            <a:pPr lvl="1"/>
            <a:r>
              <a:rPr lang="en-GB" dirty="0" smtClean="0">
                <a:cs typeface="Andale Mono"/>
              </a:rPr>
              <a:t>Even when inside expansion inside nested evaluation inside…</a:t>
            </a:r>
          </a:p>
          <a:p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096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A refresher on Tcl </a:t>
            </a:r>
            <a:r>
              <a:rPr lang="en-GB" b="1" i="1" dirty="0" smtClean="0"/>
              <a:t>Bytecode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Improving compilation </a:t>
            </a:r>
            <a:r>
              <a:rPr lang="en-GB" b="1" i="1" dirty="0" smtClean="0"/>
              <a:t>Coverage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Improving bytecode </a:t>
            </a:r>
            <a:r>
              <a:rPr lang="en-GB" b="1" i="1" dirty="0" smtClean="0"/>
              <a:t>Generation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A script-readable bytecode </a:t>
            </a:r>
            <a:r>
              <a:rPr lang="en-GB" b="1" i="1" dirty="0" smtClean="0"/>
              <a:t>Disassembler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Towards a true bytecode </a:t>
            </a:r>
            <a:r>
              <a:rPr lang="en-GB" b="1" i="1" dirty="0" smtClean="0"/>
              <a:t>Optimizer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Measured effects on </a:t>
            </a:r>
            <a:r>
              <a:rPr lang="en-GB" b="1" i="1" dirty="0" smtClean="0"/>
              <a:t>Performance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Some future </a:t>
            </a:r>
            <a:r>
              <a:rPr lang="en-GB" b="1" i="1" dirty="0" smtClean="0"/>
              <a:t>Directions</a:t>
            </a:r>
            <a:endParaRPr lang="en-GB" b="1" i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8918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11300" dirty="0" smtClean="0"/>
              <a:t>Disassembler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 script-readable bytecode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22832" r="228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8309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Improving Inspection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err="1" smtClean="0">
                <a:solidFill>
                  <a:srgbClr val="FFDF9A"/>
                </a:solidFill>
                <a:latin typeface="Andale Mono"/>
                <a:cs typeface="Andale Mono"/>
              </a:rPr>
              <a:t>tcl</a:t>
            </a:r>
            <a:r>
              <a:rPr lang="en-GB" dirty="0" smtClean="0">
                <a:solidFill>
                  <a:srgbClr val="FFDF9A"/>
                </a:solidFill>
                <a:latin typeface="Andale Mono"/>
                <a:cs typeface="Andale Mono"/>
              </a:rPr>
              <a:t>::unsupported::</a:t>
            </a:r>
            <a:r>
              <a:rPr lang="en-GB" dirty="0" err="1" smtClean="0">
                <a:solidFill>
                  <a:srgbClr val="FFDF9A"/>
                </a:solidFill>
                <a:latin typeface="Andale Mono"/>
                <a:cs typeface="Andale Mono"/>
              </a:rPr>
              <a:t>getbytecode</a:t>
            </a:r>
            <a:endParaRPr lang="en-GB" dirty="0" smtClean="0">
              <a:solidFill>
                <a:srgbClr val="FFDF9A"/>
              </a:solidFill>
              <a:latin typeface="Andale Mono"/>
              <a:cs typeface="Andale Mono"/>
            </a:endParaRPr>
          </a:p>
          <a:p>
            <a:pPr lvl="1"/>
            <a:r>
              <a:rPr lang="en-GB" dirty="0" smtClean="0"/>
              <a:t>Currently on a development branch,</a:t>
            </a:r>
            <a:br>
              <a:rPr lang="en-GB" dirty="0" smtClean="0"/>
            </a:br>
            <a:r>
              <a:rPr lang="en-GB" dirty="0" err="1" smtClean="0">
                <a:latin typeface="Andale Mono"/>
                <a:cs typeface="Andale Mono"/>
              </a:rPr>
              <a:t>dkf</a:t>
            </a:r>
            <a:r>
              <a:rPr lang="en-GB" dirty="0" smtClean="0">
                <a:latin typeface="Andale Mono"/>
                <a:cs typeface="Andale Mono"/>
              </a:rPr>
              <a:t>-improved-disassembler</a:t>
            </a:r>
          </a:p>
          <a:p>
            <a:r>
              <a:rPr lang="en-GB" dirty="0" smtClean="0"/>
              <a:t>Returns a </a:t>
            </a:r>
            <a:r>
              <a:rPr lang="en-GB" i="1" dirty="0" smtClean="0">
                <a:solidFill>
                  <a:srgbClr val="FFDF9A"/>
                </a:solidFill>
              </a:rPr>
              <a:t>script-readable</a:t>
            </a:r>
            <a:r>
              <a:rPr lang="en-GB" dirty="0" smtClean="0"/>
              <a:t> version of the disassembly</a:t>
            </a:r>
          </a:p>
          <a:p>
            <a:pPr lvl="1"/>
            <a:r>
              <a:rPr lang="en-GB" dirty="0" smtClean="0"/>
              <a:t>Dictionary of various things</a:t>
            </a:r>
          </a:p>
          <a:p>
            <a:r>
              <a:rPr lang="en-GB" i="1" dirty="0" smtClean="0"/>
              <a:t>Lots</a:t>
            </a:r>
            <a:r>
              <a:rPr lang="en-GB" dirty="0" smtClean="0"/>
              <a:t> of interesting things inside</a:t>
            </a:r>
          </a:p>
          <a:p>
            <a:pPr lvl="1"/>
            <a:r>
              <a:rPr lang="en-GB" dirty="0" err="1" smtClean="0"/>
              <a:t>Opcodes</a:t>
            </a:r>
            <a:r>
              <a:rPr lang="en-GB" dirty="0" smtClean="0"/>
              <a:t>, variables, exception handlers, literals, commands, …</a:t>
            </a:r>
          </a:p>
          <a:p>
            <a:r>
              <a:rPr lang="en-GB" dirty="0" smtClean="0"/>
              <a:t>Can easily </a:t>
            </a:r>
            <a:r>
              <a:rPr lang="en-GB" dirty="0" smtClean="0">
                <a:solidFill>
                  <a:srgbClr val="FFDF9A"/>
                </a:solidFill>
              </a:rPr>
              <a:t>build useful tools on top</a:t>
            </a:r>
          </a:p>
          <a:p>
            <a:pPr lvl="1"/>
            <a:r>
              <a:rPr lang="en-GB" i="1" dirty="0" smtClean="0"/>
              <a:t>Example next slide…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189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 </a:t>
            </a:r>
            <a:r>
              <a:rPr lang="en-GB" sz="4000" dirty="0" err="1" smtClean="0">
                <a:latin typeface="Andale Mono"/>
                <a:cs typeface="Andale Mono"/>
              </a:rPr>
              <a:t>foreach</a:t>
            </a:r>
            <a:r>
              <a:rPr lang="en-GB" dirty="0" smtClean="0"/>
              <a:t> loop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6125" y="1418688"/>
            <a:ext cx="6972005" cy="2101533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merican Typewriter"/>
                <a:cs typeface="American Typewriter"/>
              </a:rPr>
              <a:t>::</a:t>
            </a:r>
            <a:r>
              <a:rPr lang="en-US" sz="19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merican Typewriter"/>
                <a:cs typeface="American Typewriter"/>
              </a:rPr>
              <a:t>tcl</a:t>
            </a:r>
            <a:r>
              <a:rPr lang="en-US" sz="1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merican Typewriter"/>
                <a:cs typeface="American Typewriter"/>
              </a:rPr>
              <a:t>::unsupported::</a:t>
            </a:r>
            <a:r>
              <a:rPr lang="en-US" sz="19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merican Typewriter"/>
                <a:cs typeface="American Typewriter"/>
              </a:rPr>
              <a:t>controlflow</a:t>
            </a:r>
            <a:r>
              <a:rPr lang="en-US" sz="1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merican Typewriter"/>
                <a:cs typeface="American Typewriter"/>
              </a:rPr>
              <a:t> lambda</a:t>
            </a:r>
            <a:r>
              <a:rPr lang="en-US" sz="1900" dirty="0" smtClean="0">
                <a:latin typeface="American Typewriter"/>
                <a:cs typeface="American Typewriter"/>
              </a:rPr>
              <a:t> {{}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dirty="0" smtClean="0">
                <a:latin typeface="Consolas"/>
                <a:cs typeface="Consolas"/>
              </a:rPr>
              <a:t>   </a:t>
            </a:r>
            <a:r>
              <a:rPr lang="en-US" sz="1900" b="1" dirty="0" err="1" smtClean="0">
                <a:latin typeface="Consolas"/>
                <a:cs typeface="Consolas"/>
              </a:rPr>
              <a:t>foreach</a:t>
            </a:r>
            <a:r>
              <a:rPr lang="en-US" sz="1900" b="1" dirty="0" smtClean="0">
                <a:latin typeface="Consolas"/>
                <a:cs typeface="Consolas"/>
              </a:rPr>
              <a:t> foo $bar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 smtClean="0">
                <a:latin typeface="Consolas"/>
                <a:cs typeface="Consolas"/>
              </a:rPr>
              <a:t>      puts [list {*}$foo {*}$bar]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 smtClean="0">
                <a:latin typeface="Consolas"/>
                <a:cs typeface="Consolas"/>
              </a:rPr>
              <a:t>      break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 smtClean="0">
                <a:latin typeface="Consolas"/>
                <a:cs typeface="Consolas"/>
              </a:rPr>
              <a:t>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dirty="0" smtClean="0">
                <a:latin typeface="American Typewriter"/>
                <a:cs typeface="American Typewriter"/>
              </a:rPr>
              <a:t>} ::</a:t>
            </a:r>
            <a:r>
              <a:rPr lang="en-US" sz="1900" dirty="0" err="1" smtClean="0">
                <a:latin typeface="American Typewriter"/>
                <a:cs typeface="American Typewriter"/>
              </a:rPr>
              <a:t>tcl</a:t>
            </a:r>
            <a:r>
              <a:rPr lang="en-US" sz="1900" dirty="0" smtClean="0">
                <a:latin typeface="American Typewriter"/>
                <a:cs typeface="American Typewriter"/>
              </a:rPr>
              <a:t>}</a:t>
            </a:r>
          </a:p>
          <a:p>
            <a:pPr marL="0" indent="0">
              <a:spcBef>
                <a:spcPts val="0"/>
              </a:spcBef>
              <a:buNone/>
            </a:pPr>
            <a:endParaRPr lang="en-GB" sz="1900" dirty="0">
              <a:latin typeface="Andale Mono"/>
              <a:cs typeface="Andale Mono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450324" y="2620936"/>
            <a:ext cx="6451108" cy="3654358"/>
          </a:xfrm>
          <a:solidFill>
            <a:schemeClr val="tx1">
              <a:alpha val="20000"/>
            </a:schemeClr>
          </a:solidFill>
          <a:effectLst>
            <a:glow rad="190500">
              <a:schemeClr val="bg2">
                <a:alpha val="5000"/>
              </a:schemeClr>
            </a:glow>
          </a:effectLst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1400" b="1" dirty="0">
                <a:latin typeface="Courier New"/>
                <a:cs typeface="Courier New"/>
              </a:rPr>
              <a:t> </a:t>
            </a:r>
            <a:r>
              <a:rPr lang="en-GB" sz="1400" b="1" dirty="0" smtClean="0">
                <a:latin typeface="Courier New"/>
                <a:cs typeface="Courier New"/>
              </a:rPr>
              <a:t>     </a:t>
            </a:r>
            <a:r>
              <a:rPr lang="en-US" sz="1400" b="1" dirty="0" smtClean="0">
                <a:latin typeface="Courier New"/>
                <a:cs typeface="Courier New"/>
              </a:rPr>
              <a:t> 0 </a:t>
            </a:r>
            <a:r>
              <a:rPr lang="en-US" sz="1400" b="1" dirty="0" smtClean="0">
                <a:solidFill>
                  <a:srgbClr val="C381DB"/>
                </a:solidFill>
                <a:latin typeface="Courier New"/>
                <a:cs typeface="Courier New"/>
              </a:rPr>
              <a:t>loadScalar1 %bar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      2 </a:t>
            </a:r>
            <a:r>
              <a:rPr lang="en-US" sz="1400" b="1" dirty="0" smtClean="0">
                <a:solidFill>
                  <a:srgbClr val="C381DB"/>
                </a:solidFill>
                <a:latin typeface="Courier New"/>
                <a:cs typeface="Courier New"/>
              </a:rPr>
              <a:t>storeScalar1 %%%4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      4 </a:t>
            </a:r>
            <a:r>
              <a:rPr lang="en-US" sz="1400" b="1" dirty="0" smtClean="0">
                <a:solidFill>
                  <a:srgbClr val="C381DB"/>
                </a:solidFill>
                <a:latin typeface="Courier New"/>
                <a:cs typeface="Courier New"/>
              </a:rPr>
              <a:t>pop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      5 </a:t>
            </a:r>
            <a:r>
              <a:rPr lang="en-US" sz="1400" b="1" dirty="0" smtClean="0">
                <a:solidFill>
                  <a:srgbClr val="C381DB"/>
                </a:solidFill>
                <a:latin typeface="Courier New"/>
                <a:cs typeface="Courier New"/>
              </a:rPr>
              <a:t>foreach_start4 {data %%%4 loop %%%5 assign %foo}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┌──► </a:t>
            </a:r>
            <a:r>
              <a:rPr lang="en-US" sz="1400" b="1" dirty="0" smtClean="0">
                <a:solidFill>
                  <a:srgbClr val="FC3D45"/>
                </a:solidFill>
                <a:latin typeface="Courier New"/>
                <a:cs typeface="Courier New"/>
              </a:rPr>
              <a:t>10</a:t>
            </a:r>
            <a:r>
              <a:rPr lang="en-US" sz="1400" b="1" dirty="0" smtClean="0">
                <a:latin typeface="Courier New"/>
                <a:cs typeface="Courier New"/>
              </a:rPr>
              <a:t> </a:t>
            </a:r>
            <a:r>
              <a:rPr lang="en-US" sz="1400" b="1" dirty="0" smtClean="0">
                <a:solidFill>
                  <a:srgbClr val="C381DB"/>
                </a:solidFill>
                <a:latin typeface="Courier New"/>
                <a:cs typeface="Courier New"/>
              </a:rPr>
              <a:t>  foreach_step4 {data %%%4 loop %%%5 assign %foo}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│ ┌─ 15 </a:t>
            </a:r>
            <a:r>
              <a:rPr lang="en-US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/>
                <a:cs typeface="Courier New"/>
              </a:rPr>
              <a:t>  jumpFalse1 ➡ 35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│ │  17   </a:t>
            </a:r>
            <a:r>
              <a:rPr lang="en-US" sz="1400" b="1" dirty="0" smtClean="0">
                <a:solidFill>
                  <a:srgbClr val="FC3D45"/>
                </a:solidFill>
                <a:latin typeface="Courier New"/>
                <a:cs typeface="Courier New"/>
              </a:rPr>
              <a:t>push1 "puts"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│ │  19   </a:t>
            </a:r>
            <a:r>
              <a:rPr lang="en-US" sz="1400" b="1" dirty="0">
                <a:solidFill>
                  <a:srgbClr val="FC3D45"/>
                </a:solidFill>
                <a:latin typeface="Courier New"/>
                <a:cs typeface="Courier New"/>
              </a:rPr>
              <a:t>loadScalar1</a:t>
            </a:r>
            <a:r>
              <a:rPr lang="en-US" sz="1400" b="1" dirty="0" smtClean="0">
                <a:solidFill>
                  <a:srgbClr val="FC3D45"/>
                </a:solidFill>
                <a:latin typeface="Courier New"/>
                <a:cs typeface="Courier New"/>
              </a:rPr>
              <a:t> %foo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│ │  21   </a:t>
            </a:r>
            <a:r>
              <a:rPr lang="en-US" sz="1400" b="1" dirty="0" smtClean="0">
                <a:solidFill>
                  <a:srgbClr val="FC3D45"/>
                </a:solidFill>
                <a:latin typeface="Courier New"/>
                <a:cs typeface="Courier New"/>
              </a:rPr>
              <a:t>loadScalar1 %bar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│ │  23   </a:t>
            </a:r>
            <a:r>
              <a:rPr lang="en-US" sz="1400" b="1" dirty="0" err="1" smtClean="0">
                <a:solidFill>
                  <a:srgbClr val="FC3D45"/>
                </a:solidFill>
                <a:latin typeface="Courier New"/>
                <a:cs typeface="Courier New"/>
              </a:rPr>
              <a:t>listConcat</a:t>
            </a:r>
            <a:endParaRPr lang="en-US" sz="1400" b="1" dirty="0" smtClean="0">
              <a:solidFill>
                <a:srgbClr val="FC3D45"/>
              </a:solidFill>
              <a:latin typeface="Courier New"/>
              <a:cs typeface="Courier New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│ │  24   </a:t>
            </a:r>
            <a:r>
              <a:rPr lang="en-US" sz="1400" b="1" dirty="0" smtClean="0">
                <a:solidFill>
                  <a:srgbClr val="FC3D45"/>
                </a:solidFill>
                <a:latin typeface="Courier New"/>
                <a:cs typeface="Courier New"/>
              </a:rPr>
              <a:t>invokeStk1 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│ │  26   </a:t>
            </a:r>
            <a:r>
              <a:rPr lang="en-US" sz="1400" b="1" dirty="0" smtClean="0">
                <a:solidFill>
                  <a:srgbClr val="FC3D45"/>
                </a:solidFill>
                <a:latin typeface="Courier New"/>
                <a:cs typeface="Courier New"/>
              </a:rPr>
              <a:t>pop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│┌┼─ 27   </a:t>
            </a:r>
            <a:r>
              <a:rPr lang="en-US" sz="1400" b="1" dirty="0" smtClean="0">
                <a:solidFill>
                  <a:srgbClr val="FC3D45"/>
                </a:solidFill>
                <a:latin typeface="Courier New"/>
                <a:cs typeface="Courier New"/>
              </a:rPr>
              <a:t>jump4 ➡ 35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│││  32 </a:t>
            </a:r>
            <a:r>
              <a:rPr lang="en-US" sz="1400" b="1" dirty="0" smtClean="0">
                <a:solidFill>
                  <a:srgbClr val="C381DB"/>
                </a:solidFill>
                <a:latin typeface="Courier New"/>
                <a:cs typeface="Courier New"/>
              </a:rPr>
              <a:t>  pop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└┼┼─ 33 </a:t>
            </a:r>
            <a:r>
              <a:rPr lang="en-US" sz="1400" b="1" dirty="0" smtClean="0">
                <a:solidFill>
                  <a:srgbClr val="C381DB"/>
                </a:solidFill>
                <a:latin typeface="Courier New"/>
                <a:cs typeface="Courier New"/>
              </a:rPr>
              <a:t>jump1 ➡ 10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 └┴► </a:t>
            </a:r>
            <a:r>
              <a:rPr lang="en-US" sz="1400" b="1" dirty="0" smtClean="0">
                <a:solidFill>
                  <a:srgbClr val="4437FF"/>
                </a:solidFill>
                <a:latin typeface="Courier New"/>
                <a:cs typeface="Courier New"/>
              </a:rPr>
              <a:t>35</a:t>
            </a:r>
            <a:r>
              <a:rPr lang="en-US" sz="1400" b="1" dirty="0" smtClean="0">
                <a:latin typeface="Courier New"/>
                <a:cs typeface="Courier New"/>
              </a:rPr>
              <a:t> </a:t>
            </a:r>
            <a:r>
              <a:rPr lang="en-US" sz="1400" b="1" dirty="0" smtClean="0">
                <a:solidFill>
                  <a:srgbClr val="C381DB"/>
                </a:solidFill>
                <a:latin typeface="Courier New"/>
                <a:cs typeface="Courier New"/>
              </a:rPr>
              <a:t>push1 ""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latin typeface="Courier New"/>
                <a:cs typeface="Courier New"/>
              </a:rPr>
              <a:t>      37 </a:t>
            </a:r>
            <a:r>
              <a:rPr lang="en-US" sz="1400" b="1" dirty="0" smtClean="0">
                <a:solidFill>
                  <a:srgbClr val="C381DB"/>
                </a:solidFill>
                <a:latin typeface="Courier New"/>
                <a:cs typeface="Courier New"/>
              </a:rPr>
              <a:t>done</a:t>
            </a:r>
            <a:endParaRPr lang="en-GB" sz="1400" b="1" dirty="0">
              <a:solidFill>
                <a:srgbClr val="C381DB"/>
              </a:solidFill>
              <a:latin typeface="Courier New"/>
              <a:cs typeface="Courier New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457200" y="6275294"/>
            <a:ext cx="1600200" cy="365125"/>
          </a:xfrm>
        </p:spPr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614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 the Disassembly </a:t>
            </a:r>
            <a:r>
              <a:rPr lang="en-US" dirty="0" err="1" smtClean="0"/>
              <a:t>Dict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FFDF9A"/>
                </a:solidFill>
                <a:latin typeface="Consolas"/>
                <a:cs typeface="Consolas"/>
              </a:rPr>
              <a:t>literals</a:t>
            </a:r>
          </a:p>
          <a:p>
            <a:pPr lvl="1"/>
            <a:r>
              <a:rPr lang="en-US" dirty="0" smtClean="0"/>
              <a:t>List of literal values</a:t>
            </a:r>
          </a:p>
          <a:p>
            <a:r>
              <a:rPr lang="en-US" dirty="0" smtClean="0">
                <a:solidFill>
                  <a:srgbClr val="FFDF9A"/>
                </a:solidFill>
                <a:latin typeface="Consolas"/>
                <a:cs typeface="Consolas"/>
              </a:rPr>
              <a:t>variables</a:t>
            </a:r>
          </a:p>
          <a:p>
            <a:pPr lvl="1"/>
            <a:r>
              <a:rPr lang="en-US" dirty="0" smtClean="0"/>
              <a:t>List of variable descriptors (name, temporary, other flags)</a:t>
            </a:r>
          </a:p>
          <a:p>
            <a:r>
              <a:rPr lang="en-US" dirty="0" smtClean="0">
                <a:solidFill>
                  <a:srgbClr val="FFDF9A"/>
                </a:solidFill>
                <a:latin typeface="Consolas"/>
                <a:cs typeface="Consolas"/>
              </a:rPr>
              <a:t>exception</a:t>
            </a:r>
          </a:p>
          <a:p>
            <a:pPr lvl="1"/>
            <a:r>
              <a:rPr lang="en-US" dirty="0" smtClean="0"/>
              <a:t>List of exception ranges (definitions of where to go when an </a:t>
            </a:r>
            <a:r>
              <a:rPr lang="en-US" dirty="0" err="1" smtClean="0"/>
              <a:t>opcode</a:t>
            </a:r>
            <a:r>
              <a:rPr lang="en-US" dirty="0" smtClean="0"/>
              <a:t> throws an error, a break or a continue)</a:t>
            </a:r>
          </a:p>
          <a:p>
            <a:r>
              <a:rPr lang="en-US" dirty="0" smtClean="0">
                <a:solidFill>
                  <a:srgbClr val="FFDF9A"/>
                </a:solidFill>
                <a:latin typeface="Consolas"/>
                <a:cs typeface="Consolas"/>
              </a:rPr>
              <a:t>instructions</a:t>
            </a:r>
          </a:p>
          <a:p>
            <a:pPr lvl="1"/>
            <a:r>
              <a:rPr lang="en-US" dirty="0" smtClean="0"/>
              <a:t>Dictionary of instructions and arguments, indexed by address</a:t>
            </a:r>
          </a:p>
          <a:p>
            <a:r>
              <a:rPr lang="en-US" dirty="0" smtClean="0">
                <a:solidFill>
                  <a:srgbClr val="FFDF9A"/>
                </a:solidFill>
                <a:latin typeface="Consolas"/>
                <a:cs typeface="Consolas"/>
              </a:rPr>
              <a:t>auxiliary</a:t>
            </a:r>
          </a:p>
          <a:p>
            <a:pPr lvl="1"/>
            <a:r>
              <a:rPr lang="en-US" dirty="0" smtClean="0"/>
              <a:t>List of extra information required by some instructions (</a:t>
            </a:r>
            <a:r>
              <a:rPr lang="en-US" dirty="0" err="1" smtClean="0"/>
              <a:t>foreach</a:t>
            </a:r>
            <a:r>
              <a:rPr lang="en-US" dirty="0" smtClean="0"/>
              <a:t>, etc.)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FFDF9A"/>
                </a:solidFill>
                <a:latin typeface="Consolas"/>
                <a:cs typeface="Consolas"/>
              </a:rPr>
              <a:t>commands</a:t>
            </a:r>
          </a:p>
          <a:p>
            <a:pPr lvl="1"/>
            <a:r>
              <a:rPr lang="en-US" dirty="0" smtClean="0"/>
              <a:t>List of information about commands in the bytecode (source range, bytecode range)</a:t>
            </a:r>
            <a:endParaRPr lang="en-US" dirty="0"/>
          </a:p>
          <a:p>
            <a:r>
              <a:rPr lang="en-US" dirty="0">
                <a:solidFill>
                  <a:srgbClr val="FFDF9A"/>
                </a:solidFill>
                <a:latin typeface="Consolas"/>
                <a:cs typeface="Consolas"/>
              </a:rPr>
              <a:t>script</a:t>
            </a:r>
          </a:p>
          <a:p>
            <a:pPr lvl="1"/>
            <a:r>
              <a:rPr lang="en-US" dirty="0"/>
              <a:t>Literal script that was compiled</a:t>
            </a:r>
          </a:p>
          <a:p>
            <a:r>
              <a:rPr lang="en-US" dirty="0">
                <a:solidFill>
                  <a:srgbClr val="FFDF9A"/>
                </a:solidFill>
                <a:latin typeface="Consolas"/>
                <a:cs typeface="Consolas"/>
              </a:rPr>
              <a:t>namespace</a:t>
            </a:r>
          </a:p>
          <a:p>
            <a:pPr lvl="1"/>
            <a:r>
              <a:rPr lang="en-US" dirty="0"/>
              <a:t>Name of the namespace to which the </a:t>
            </a:r>
            <a:r>
              <a:rPr lang="en-US" dirty="0" err="1"/>
              <a:t>sbytecode</a:t>
            </a:r>
            <a:r>
              <a:rPr lang="en-US" dirty="0"/>
              <a:t> is bound</a:t>
            </a:r>
          </a:p>
          <a:p>
            <a:r>
              <a:rPr lang="en-US" dirty="0" err="1" smtClean="0">
                <a:solidFill>
                  <a:srgbClr val="FFDF9A"/>
                </a:solidFill>
                <a:latin typeface="Consolas"/>
                <a:cs typeface="Consolas"/>
              </a:rPr>
              <a:t>stackdepth</a:t>
            </a:r>
            <a:endParaRPr lang="en-US" dirty="0" smtClean="0">
              <a:solidFill>
                <a:srgbClr val="FFDF9A"/>
              </a:solidFill>
              <a:latin typeface="Consolas"/>
              <a:cs typeface="Consolas"/>
            </a:endParaRPr>
          </a:p>
          <a:p>
            <a:pPr lvl="1"/>
            <a:r>
              <a:rPr lang="en-US" dirty="0" smtClean="0"/>
              <a:t>Maximum depth of execution stack required</a:t>
            </a:r>
            <a:endParaRPr lang="en-US" dirty="0"/>
          </a:p>
          <a:p>
            <a:r>
              <a:rPr lang="en-US" dirty="0" err="1">
                <a:solidFill>
                  <a:srgbClr val="FFDF9A"/>
                </a:solidFill>
                <a:latin typeface="Consolas"/>
                <a:cs typeface="Consolas"/>
              </a:rPr>
              <a:t>exceptdepth</a:t>
            </a:r>
            <a:endParaRPr lang="en-US" dirty="0">
              <a:solidFill>
                <a:srgbClr val="FFDF9A"/>
              </a:solidFill>
              <a:latin typeface="Consolas"/>
              <a:cs typeface="Consolas"/>
            </a:endParaRPr>
          </a:p>
          <a:p>
            <a:pPr lvl="1"/>
            <a:r>
              <a:rPr lang="en-US" dirty="0" smtClean="0"/>
              <a:t>Maximum depth of nested exceptions required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75294"/>
            <a:ext cx="1600200" cy="365125"/>
          </a:xfrm>
        </p:spPr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88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Towards a true bytecode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24594" r="245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8236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Optimization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Tcl</a:t>
            </a:r>
            <a:r>
              <a:rPr lang="en-GB" dirty="0" smtClean="0"/>
              <a:t> now has a formal </a:t>
            </a:r>
            <a:r>
              <a:rPr lang="en-GB" dirty="0" err="1" smtClean="0"/>
              <a:t>bytecode</a:t>
            </a:r>
            <a:r>
              <a:rPr lang="en-GB" dirty="0" smtClean="0"/>
              <a:t> optimizer</a:t>
            </a:r>
          </a:p>
          <a:p>
            <a:pPr lvl="1"/>
            <a:r>
              <a:rPr lang="en-GB" dirty="0" smtClean="0"/>
              <a:t>Initial aim</a:t>
            </a:r>
            <a:r>
              <a:rPr lang="en-GB" dirty="0" smtClean="0"/>
              <a:t>: fewer peephole optimizations in bytecode engine</a:t>
            </a:r>
          </a:p>
          <a:p>
            <a:pPr lvl="1"/>
            <a:r>
              <a:rPr lang="en-GB" dirty="0" smtClean="0"/>
              <a:t>Very early days!</a:t>
            </a:r>
          </a:p>
          <a:p>
            <a:r>
              <a:rPr lang="en-GB" dirty="0" smtClean="0"/>
              <a:t>Part of 8.6.1</a:t>
            </a:r>
          </a:p>
          <a:p>
            <a:r>
              <a:rPr lang="en-GB" dirty="0" smtClean="0"/>
              <a:t>Depends on very efficient handling of multi-“</a:t>
            </a:r>
            <a:r>
              <a:rPr lang="en-GB" dirty="0" err="1" smtClean="0">
                <a:latin typeface="American Typewriter"/>
                <a:cs typeface="American Typewriter"/>
              </a:rPr>
              <a:t>nop</a:t>
            </a:r>
            <a:r>
              <a:rPr lang="en-GB" dirty="0" smtClean="0"/>
              <a:t>” sequences in bytecode engine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2042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Optimizations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>
                <a:solidFill>
                  <a:srgbClr val="FFDF9A"/>
                </a:solidFill>
              </a:rPr>
              <a:t>Strip </a:t>
            </a:r>
            <a:r>
              <a:rPr lang="en-GB" dirty="0">
                <a:solidFill>
                  <a:srgbClr val="FFDF9A"/>
                </a:solidFill>
              </a:rPr>
              <a:t>“</a:t>
            </a:r>
            <a:r>
              <a:rPr lang="en-GB" sz="2300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startCommand</a:t>
            </a:r>
            <a:r>
              <a:rPr lang="en-GB" dirty="0">
                <a:solidFill>
                  <a:srgbClr val="FFDF9A"/>
                </a:solidFill>
              </a:rPr>
              <a:t>” </a:t>
            </a:r>
            <a:r>
              <a:rPr lang="en-GB" dirty="0"/>
              <a:t>where possible</a:t>
            </a:r>
          </a:p>
          <a:p>
            <a:pPr lvl="1"/>
            <a:r>
              <a:rPr lang="en-GB" dirty="0"/>
              <a:t>Inside </a:t>
            </a:r>
            <a:r>
              <a:rPr lang="en-GB" sz="2300" dirty="0">
                <a:latin typeface="American Typewriter"/>
                <a:cs typeface="American Typewriter"/>
              </a:rPr>
              <a:t>::</a:t>
            </a:r>
            <a:r>
              <a:rPr lang="en-GB" sz="2300" dirty="0" err="1" smtClean="0">
                <a:latin typeface="American Typewriter"/>
                <a:cs typeface="American Typewriter"/>
              </a:rPr>
              <a:t>tcl</a:t>
            </a:r>
            <a:r>
              <a:rPr lang="en-GB" dirty="0" smtClean="0"/>
              <a:t>, and</a:t>
            </a:r>
          </a:p>
          <a:p>
            <a:pPr lvl="1"/>
            <a:r>
              <a:rPr lang="en-GB" dirty="0"/>
              <a:t>W</a:t>
            </a:r>
            <a:r>
              <a:rPr lang="en-GB" dirty="0" smtClean="0"/>
              <a:t>ith </a:t>
            </a:r>
            <a:r>
              <a:rPr lang="en-GB" i="1" dirty="0"/>
              <a:t>fully-</a:t>
            </a:r>
            <a:r>
              <a:rPr lang="en-GB" i="1" dirty="0" err="1"/>
              <a:t>bytecoded</a:t>
            </a:r>
            <a:r>
              <a:rPr lang="en-GB" dirty="0"/>
              <a:t> </a:t>
            </a:r>
            <a:r>
              <a:rPr lang="en-GB" dirty="0" smtClean="0"/>
              <a:t>procedures that do not create variabl</a:t>
            </a:r>
            <a:r>
              <a:rPr lang="en-GB" dirty="0" smtClean="0"/>
              <a:t>e aliases</a:t>
            </a:r>
            <a:endParaRPr lang="en-GB" dirty="0"/>
          </a:p>
          <a:p>
            <a:r>
              <a:rPr lang="en-GB" dirty="0"/>
              <a:t>Converts </a:t>
            </a:r>
            <a:r>
              <a:rPr lang="en-GB" dirty="0">
                <a:solidFill>
                  <a:srgbClr val="FFDF9A"/>
                </a:solidFill>
              </a:rPr>
              <a:t>zero-effect operations</a:t>
            </a:r>
            <a:r>
              <a:rPr lang="en-GB" dirty="0"/>
              <a:t> to “</a:t>
            </a:r>
            <a:r>
              <a:rPr lang="en-GB" sz="2300" dirty="0" err="1">
                <a:latin typeface="American Typewriter"/>
                <a:cs typeface="American Typewriter"/>
              </a:rPr>
              <a:t>nop</a:t>
            </a:r>
            <a:r>
              <a:rPr lang="en-GB" dirty="0" err="1"/>
              <a:t>”s</a:t>
            </a:r>
            <a:endParaRPr lang="en-GB" dirty="0"/>
          </a:p>
          <a:p>
            <a:pPr lvl="1"/>
            <a:r>
              <a:rPr lang="en-GB" dirty="0"/>
              <a:t>“</a:t>
            </a:r>
            <a:r>
              <a:rPr lang="en-GB" sz="2300" dirty="0">
                <a:latin typeface="American Typewriter"/>
                <a:cs typeface="American Typewriter"/>
              </a:rPr>
              <a:t>push </a:t>
            </a:r>
            <a:r>
              <a:rPr lang="en-GB" i="1" dirty="0" err="1">
                <a:cs typeface="Andale Mono"/>
              </a:rPr>
              <a:t>anyLiteral</a:t>
            </a:r>
            <a:r>
              <a:rPr lang="en-GB" sz="2300" dirty="0">
                <a:latin typeface="American Typewriter"/>
                <a:cs typeface="American Typewriter"/>
              </a:rPr>
              <a:t>; pop</a:t>
            </a:r>
            <a:r>
              <a:rPr lang="en-GB" dirty="0" smtClean="0"/>
              <a:t>”</a:t>
            </a:r>
          </a:p>
          <a:p>
            <a:pPr lvl="1"/>
            <a:r>
              <a:rPr lang="en-GB" dirty="0" smtClean="0"/>
              <a:t>“</a:t>
            </a:r>
            <a:r>
              <a:rPr lang="en-GB" sz="2300" dirty="0">
                <a:latin typeface="American Typewriter"/>
                <a:cs typeface="American Typewriter"/>
              </a:rPr>
              <a:t>push </a:t>
            </a:r>
            <a:r>
              <a:rPr lang="en-GB" i="1" dirty="0" err="1">
                <a:cs typeface="Andale Mono"/>
              </a:rPr>
              <a:t>emptyLiteral</a:t>
            </a:r>
            <a:r>
              <a:rPr lang="en-GB" sz="2300" dirty="0">
                <a:latin typeface="American Typewriter"/>
                <a:cs typeface="American Typewriter"/>
              </a:rPr>
              <a:t>; </a:t>
            </a:r>
            <a:r>
              <a:rPr lang="en-GB" sz="2300" dirty="0" err="1">
                <a:latin typeface="American Typewriter"/>
                <a:cs typeface="American Typewriter"/>
              </a:rPr>
              <a:t>concat</a:t>
            </a:r>
            <a:r>
              <a:rPr lang="en-GB" dirty="0" smtClean="0"/>
              <a:t>”</a:t>
            </a:r>
            <a:endParaRPr lang="en-GB" dirty="0"/>
          </a:p>
          <a:p>
            <a:r>
              <a:rPr lang="en-GB" dirty="0"/>
              <a:t>Tidies up </a:t>
            </a:r>
            <a:r>
              <a:rPr lang="en-GB" dirty="0">
                <a:solidFill>
                  <a:srgbClr val="FFDF9A"/>
                </a:solidFill>
              </a:rPr>
              <a:t>chains of jumps</a:t>
            </a:r>
          </a:p>
          <a:p>
            <a:pPr lvl="1"/>
            <a:r>
              <a:rPr lang="en-GB" dirty="0" smtClean="0"/>
              <a:t>Avoid jumping to another jump if possible</a:t>
            </a:r>
          </a:p>
          <a:p>
            <a:r>
              <a:rPr lang="en-GB" dirty="0" smtClean="0"/>
              <a:t>Strips </a:t>
            </a:r>
            <a:r>
              <a:rPr lang="en-GB" i="1" dirty="0"/>
              <a:t>some</a:t>
            </a:r>
            <a:r>
              <a:rPr lang="en-GB" dirty="0"/>
              <a:t> entirely unreachable operations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321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Much still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number of fundamental optimizations needed</a:t>
            </a:r>
          </a:p>
          <a:p>
            <a:pPr lvl="1"/>
            <a:r>
              <a:rPr lang="en-US" dirty="0" smtClean="0"/>
              <a:t>Control flow analysis</a:t>
            </a:r>
          </a:p>
          <a:p>
            <a:pPr lvl="2"/>
            <a:r>
              <a:rPr lang="en-US" dirty="0" smtClean="0"/>
              <a:t>“pop” hoisting to clean up if branches</a:t>
            </a:r>
          </a:p>
          <a:p>
            <a:pPr lvl="1"/>
            <a:r>
              <a:rPr lang="en-US" dirty="0" smtClean="0"/>
              <a:t>Reordering of instructions</a:t>
            </a:r>
          </a:p>
          <a:p>
            <a:pPr lvl="1"/>
            <a:r>
              <a:rPr lang="en-US" dirty="0" smtClean="0"/>
              <a:t>Full dead code elimination</a:t>
            </a:r>
          </a:p>
          <a:p>
            <a:r>
              <a:rPr lang="en-US" dirty="0" smtClean="0"/>
              <a:t>Optimize Tcl using Tcl</a:t>
            </a:r>
          </a:p>
          <a:p>
            <a:pPr lvl="1"/>
            <a:r>
              <a:rPr lang="en-US" dirty="0" smtClean="0"/>
              <a:t>Close the assembler gap</a:t>
            </a:r>
          </a:p>
          <a:p>
            <a:pPr lvl="1"/>
            <a:r>
              <a:rPr lang="en-US" dirty="0" smtClean="0"/>
              <a:t>Care required!</a:t>
            </a:r>
          </a:p>
          <a:p>
            <a:pPr lvl="2"/>
            <a:r>
              <a:rPr lang="en-US" dirty="0" smtClean="0"/>
              <a:t>Optimizing the optimizer could be hard to debug…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1255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11300" dirty="0" smtClean="0"/>
              <a:t>Performance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Measured effects on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27043" r="27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13060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timings done with </a:t>
            </a:r>
            <a:r>
              <a:rPr lang="en-US" b="1" i="1" dirty="0" smtClean="0"/>
              <a:t>same</a:t>
            </a:r>
            <a:r>
              <a:rPr lang="en-US" dirty="0" smtClean="0"/>
              <a:t> build and execution environment</a:t>
            </a:r>
          </a:p>
          <a:p>
            <a:r>
              <a:rPr lang="en-US" dirty="0" smtClean="0"/>
              <a:t>Measure time to execute a small script</a:t>
            </a:r>
          </a:p>
          <a:p>
            <a:pPr lvl="1"/>
            <a:r>
              <a:rPr lang="en-US" dirty="0" smtClean="0"/>
              <a:t>Careful to avoid most performance problems</a:t>
            </a:r>
          </a:p>
          <a:p>
            <a:r>
              <a:rPr lang="en-US" dirty="0" smtClean="0"/>
              <a:t>Invert to get calls/sec</a:t>
            </a:r>
          </a:p>
          <a:p>
            <a:pPr lvl="1"/>
            <a:r>
              <a:rPr lang="en-US" dirty="0" smtClean="0"/>
              <a:t>“Performance”</a:t>
            </a:r>
          </a:p>
          <a:p>
            <a:r>
              <a:rPr lang="en-US" dirty="0" smtClean="0"/>
              <a:t>Normalize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1200" dirty="0" err="1">
                <a:latin typeface="Consolas"/>
                <a:cs typeface="Consolas"/>
              </a:rPr>
              <a:t>proc</a:t>
            </a:r>
            <a:r>
              <a:rPr lang="en-GB" sz="1200" dirty="0">
                <a:latin typeface="Consolas"/>
                <a:cs typeface="Consolas"/>
              </a:rPr>
              <a:t> Fibonacci {n}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dirty="0">
                <a:latin typeface="Consolas"/>
                <a:cs typeface="Consolas"/>
              </a:rPr>
              <a:t>    set a 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dirty="0">
                <a:latin typeface="Consolas"/>
                <a:cs typeface="Consolas"/>
              </a:rPr>
              <a:t>    set b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dirty="0">
                <a:latin typeface="Consolas"/>
                <a:cs typeface="Consolas"/>
              </a:rPr>
              <a:t>    for {set </a:t>
            </a:r>
            <a:r>
              <a:rPr lang="en-GB" sz="1200" dirty="0" err="1">
                <a:latin typeface="Consolas"/>
                <a:cs typeface="Consolas"/>
              </a:rPr>
              <a:t>i</a:t>
            </a:r>
            <a:r>
              <a:rPr lang="en-GB" sz="1200" dirty="0">
                <a:latin typeface="Consolas"/>
                <a:cs typeface="Consolas"/>
              </a:rPr>
              <a:t> 2} {$</a:t>
            </a:r>
            <a:r>
              <a:rPr lang="en-GB" sz="1200" dirty="0" err="1">
                <a:latin typeface="Consolas"/>
                <a:cs typeface="Consolas"/>
              </a:rPr>
              <a:t>i</a:t>
            </a:r>
            <a:r>
              <a:rPr lang="en-GB" sz="1200" dirty="0">
                <a:latin typeface="Consolas"/>
                <a:cs typeface="Consolas"/>
              </a:rPr>
              <a:t> &lt;= $n} {</a:t>
            </a:r>
            <a:r>
              <a:rPr lang="en-GB" sz="1200" dirty="0" err="1">
                <a:latin typeface="Consolas"/>
                <a:cs typeface="Consolas"/>
              </a:rPr>
              <a:t>incr</a:t>
            </a:r>
            <a:r>
              <a:rPr lang="en-GB" sz="1200" dirty="0">
                <a:latin typeface="Consolas"/>
                <a:cs typeface="Consolas"/>
              </a:rPr>
              <a:t> </a:t>
            </a:r>
            <a:r>
              <a:rPr lang="en-GB" sz="1200" dirty="0" err="1">
                <a:latin typeface="Consolas"/>
                <a:cs typeface="Consolas"/>
              </a:rPr>
              <a:t>i</a:t>
            </a:r>
            <a:r>
              <a:rPr lang="en-GB" sz="1200" dirty="0">
                <a:latin typeface="Consolas"/>
                <a:cs typeface="Consolas"/>
              </a:rPr>
              <a:t>}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dirty="0">
                <a:latin typeface="Consolas"/>
                <a:cs typeface="Consolas"/>
              </a:rPr>
              <a:t>        set b [</a:t>
            </a:r>
            <a:r>
              <a:rPr lang="en-GB" sz="1200" dirty="0" err="1">
                <a:latin typeface="Consolas"/>
                <a:cs typeface="Consolas"/>
              </a:rPr>
              <a:t>expr</a:t>
            </a:r>
            <a:r>
              <a:rPr lang="en-GB" sz="1200" dirty="0">
                <a:latin typeface="Consolas"/>
                <a:cs typeface="Consolas"/>
              </a:rPr>
              <a:t> {$a + [set a $b]}]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dirty="0">
                <a:latin typeface="Consolas"/>
                <a:cs typeface="Consolas"/>
              </a:rPr>
              <a:t>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dirty="0">
                <a:latin typeface="Consolas"/>
                <a:cs typeface="Consolas"/>
              </a:rPr>
              <a:t>    return $b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200" dirty="0" smtClean="0">
                <a:latin typeface="Consolas"/>
                <a:cs typeface="Consolas"/>
              </a:rPr>
              <a:t>}</a:t>
            </a:r>
          </a:p>
          <a:p>
            <a:pPr marL="0" indent="0">
              <a:spcBef>
                <a:spcPts val="0"/>
              </a:spcBef>
              <a:buNone/>
            </a:pPr>
            <a:endParaRPr lang="en-GB" sz="1200" dirty="0">
              <a:latin typeface="Consolas"/>
              <a:cs typeface="Consolas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err="1">
                <a:latin typeface="Consolas"/>
                <a:cs typeface="Consolas"/>
              </a:rPr>
              <a:t>proc</a:t>
            </a:r>
            <a:r>
              <a:rPr lang="en-US" sz="1200" dirty="0">
                <a:latin typeface="Consolas"/>
                <a:cs typeface="Consolas"/>
              </a:rPr>
              <a:t> benchmark {title </a:t>
            </a:r>
            <a:r>
              <a:rPr lang="en-US" sz="1200" dirty="0" smtClean="0">
                <a:latin typeface="Consolas"/>
                <a:cs typeface="Consolas"/>
              </a:rPr>
              <a:t>script} </a:t>
            </a:r>
            <a:r>
              <a:rPr lang="en-US" sz="1200" dirty="0">
                <a:latin typeface="Consolas"/>
                <a:cs typeface="Consolas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   </a:t>
            </a:r>
            <a:r>
              <a:rPr lang="en-US" sz="1200" dirty="0" err="1" smtClean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eval</a:t>
            </a:r>
            <a:r>
              <a:rPr lang="en-US" sz="1200" dirty="0" smtClean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</a:t>
            </a: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$script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   </a:t>
            </a:r>
            <a:r>
              <a:rPr lang="en-US" sz="1200" dirty="0" smtClean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for </a:t>
            </a: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{set </a:t>
            </a:r>
            <a:r>
              <a:rPr lang="en-US" sz="1200" dirty="0" err="1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i</a:t>
            </a: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0} {$</a:t>
            </a:r>
            <a:r>
              <a:rPr lang="en-US" sz="1200" dirty="0" err="1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i</a:t>
            </a: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&lt; 20} {</a:t>
            </a:r>
            <a:r>
              <a:rPr lang="en-US" sz="1200" dirty="0" err="1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incr</a:t>
            </a: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i</a:t>
            </a: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}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   </a:t>
            </a:r>
            <a:r>
              <a:rPr lang="en-US" sz="1200" dirty="0" smtClean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   </a:t>
            </a:r>
            <a:r>
              <a:rPr lang="en-US" sz="1200" dirty="0" err="1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lappend</a:t>
            </a: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t [</a:t>
            </a:r>
            <a:r>
              <a:rPr lang="en-US" sz="1200" dirty="0" err="1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lindex</a:t>
            </a:r>
            <a:r>
              <a:rPr lang="en-US" sz="1200" dirty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 </a:t>
            </a:r>
            <a:r>
              <a:rPr lang="en-US" sz="1200" dirty="0" smtClean="0">
                <a:solidFill>
                  <a:schemeClr val="tx1">
                    <a:lumMod val="85000"/>
                  </a:schemeClr>
                </a:solidFill>
                <a:latin typeface="Consolas"/>
                <a:cs typeface="Consolas"/>
              </a:rPr>
              <a:t>[</a:t>
            </a:r>
            <a:r>
              <a:rPr lang="en-US" sz="1200" dirty="0" smtClean="0">
                <a:latin typeface="Consolas"/>
                <a:cs typeface="Consolas"/>
              </a:rPr>
              <a:t/>
            </a:r>
            <a:br>
              <a:rPr lang="en-US" sz="1200" dirty="0" smtClean="0">
                <a:latin typeface="Consolas"/>
                <a:cs typeface="Consolas"/>
              </a:rPr>
            </a:br>
            <a:r>
              <a:rPr lang="en-US" sz="1200" dirty="0" smtClean="0">
                <a:latin typeface="Consolas"/>
                <a:cs typeface="Consolas"/>
              </a:rPr>
              <a:t>           </a:t>
            </a:r>
            <a:r>
              <a:rPr lang="en-US" sz="1200" b="1" dirty="0" smtClean="0">
                <a:latin typeface="Consolas"/>
                <a:cs typeface="Consolas"/>
              </a:rPr>
              <a:t>time </a:t>
            </a:r>
            <a:r>
              <a:rPr lang="en-US" sz="1200" b="1" dirty="0">
                <a:latin typeface="Consolas"/>
                <a:cs typeface="Consolas"/>
              </a:rPr>
              <a:t>$script </a:t>
            </a:r>
            <a:r>
              <a:rPr lang="en-US" sz="1200" b="1" dirty="0" smtClean="0">
                <a:latin typeface="Consolas"/>
                <a:cs typeface="Consolas"/>
              </a:rPr>
              <a:t>100000</a:t>
            </a:r>
            <a:r>
              <a:rPr lang="en-US" sz="1200" dirty="0" smtClean="0">
                <a:latin typeface="Consolas"/>
                <a:cs typeface="Consolas"/>
              </a:rPr>
              <a:t/>
            </a:r>
            <a:br>
              <a:rPr lang="en-US" sz="1200" dirty="0" smtClean="0">
                <a:latin typeface="Consolas"/>
                <a:cs typeface="Consolas"/>
              </a:rPr>
            </a:br>
            <a:r>
              <a:rPr lang="en-US" sz="1200" dirty="0" smtClean="0">
                <a:solidFill>
                  <a:srgbClr val="D9D9D9"/>
                </a:solidFill>
                <a:latin typeface="Consolas"/>
                <a:cs typeface="Consolas"/>
              </a:rPr>
              <a:t>        ] </a:t>
            </a:r>
            <a:r>
              <a:rPr lang="en-US" sz="1200" dirty="0">
                <a:solidFill>
                  <a:srgbClr val="D9D9D9"/>
                </a:solidFill>
                <a:latin typeface="Consolas"/>
                <a:cs typeface="Consolas"/>
              </a:rPr>
              <a:t>0]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D9D9D9"/>
                </a:solidFill>
                <a:latin typeface="Consolas"/>
                <a:cs typeface="Consolas"/>
              </a:rPr>
              <a:t>    </a:t>
            </a:r>
            <a:r>
              <a:rPr lang="en-US" sz="1200" dirty="0" smtClean="0">
                <a:solidFill>
                  <a:srgbClr val="D9D9D9"/>
                </a:solidFill>
                <a:latin typeface="Consolas"/>
                <a:cs typeface="Consolas"/>
              </a:rPr>
              <a:t>}</a:t>
            </a:r>
            <a:endParaRPr lang="en-US" sz="1200" dirty="0">
              <a:solidFill>
                <a:srgbClr val="D9D9D9"/>
              </a:solidFill>
              <a:latin typeface="Consolas"/>
              <a:cs typeface="Consolas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D9D9D9"/>
                </a:solidFill>
                <a:latin typeface="Consolas"/>
                <a:cs typeface="Consolas"/>
              </a:rPr>
              <a:t>    </a:t>
            </a:r>
            <a:r>
              <a:rPr lang="en-US" sz="1200" dirty="0" smtClean="0">
                <a:solidFill>
                  <a:srgbClr val="D9D9D9"/>
                </a:solidFill>
                <a:latin typeface="Consolas"/>
                <a:cs typeface="Consolas"/>
              </a:rPr>
              <a:t>puts </a:t>
            </a:r>
            <a:r>
              <a:rPr lang="en-US" sz="1200" dirty="0">
                <a:solidFill>
                  <a:srgbClr val="D9D9D9"/>
                </a:solidFill>
                <a:latin typeface="Consolas"/>
                <a:cs typeface="Consolas"/>
              </a:rPr>
              <a:t>[format "%s: %4f" $title </a:t>
            </a:r>
            <a:r>
              <a:rPr lang="en-US" sz="1200" dirty="0" smtClean="0">
                <a:solidFill>
                  <a:srgbClr val="D9D9D9"/>
                </a:solidFill>
                <a:latin typeface="Consolas"/>
                <a:cs typeface="Consolas"/>
              </a:rPr>
              <a:t>\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D9D9D9"/>
                </a:solidFill>
                <a:latin typeface="Consolas"/>
                <a:cs typeface="Consolas"/>
              </a:rPr>
              <a:t> </a:t>
            </a:r>
            <a:r>
              <a:rPr lang="en-US" sz="1200" dirty="0" smtClean="0">
                <a:solidFill>
                  <a:srgbClr val="D9D9D9"/>
                </a:solidFill>
                <a:latin typeface="Consolas"/>
                <a:cs typeface="Consolas"/>
              </a:rPr>
              <a:t>           [</a:t>
            </a:r>
            <a:r>
              <a:rPr lang="en-US" sz="1200" dirty="0" err="1">
                <a:solidFill>
                  <a:srgbClr val="D9D9D9"/>
                </a:solidFill>
                <a:latin typeface="Consolas"/>
                <a:cs typeface="Consolas"/>
              </a:rPr>
              <a:t>tcl</a:t>
            </a:r>
            <a:r>
              <a:rPr lang="en-US" sz="1200" dirty="0">
                <a:solidFill>
                  <a:srgbClr val="D9D9D9"/>
                </a:solidFill>
                <a:latin typeface="Consolas"/>
                <a:cs typeface="Consolas"/>
              </a:rPr>
              <a:t>::</a:t>
            </a:r>
            <a:r>
              <a:rPr lang="en-US" sz="1200" dirty="0" err="1">
                <a:solidFill>
                  <a:srgbClr val="D9D9D9"/>
                </a:solidFill>
                <a:latin typeface="Consolas"/>
                <a:cs typeface="Consolas"/>
              </a:rPr>
              <a:t>mathfunc</a:t>
            </a:r>
            <a:r>
              <a:rPr lang="en-US" sz="1200" dirty="0">
                <a:solidFill>
                  <a:srgbClr val="D9D9D9"/>
                </a:solidFill>
                <a:latin typeface="Consolas"/>
                <a:cs typeface="Consolas"/>
              </a:rPr>
              <a:t>::min {*}$t]]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smtClean="0">
                <a:latin typeface="Consolas"/>
                <a:cs typeface="Consolas"/>
              </a:rPr>
              <a:t>}</a:t>
            </a:r>
            <a:endParaRPr lang="en-US" sz="1200" dirty="0">
              <a:latin typeface="Consolas"/>
              <a:cs typeface="Consolas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200" dirty="0" smtClean="0">
              <a:latin typeface="Consolas"/>
              <a:cs typeface="Consolas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 smtClean="0">
                <a:latin typeface="Consolas"/>
                <a:cs typeface="Consolas"/>
              </a:rPr>
              <a:t>benchmark ”Fibonacci" {Fibonacci 10}</a:t>
            </a:r>
            <a:endParaRPr lang="en-US" sz="1200" dirty="0">
              <a:latin typeface="Consolas"/>
              <a:cs typeface="Consola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29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942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Bytecode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refresher on Tcl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20122" r="201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60592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Raw Performance (time/</a:t>
            </a:r>
            <a:r>
              <a:rPr lang="en-US" dirty="0" err="1" smtClean="0"/>
              <a:t>iter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30</a:t>
            </a:fld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6829602" y="1546571"/>
            <a:ext cx="67721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11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/>
                <a:cs typeface="Arial Unicode MS"/>
              </a:rPr>
              <a:t>}</a:t>
            </a:r>
            <a:endParaRPr lang="en-GB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Unicode MS"/>
              <a:cs typeface="Arial Unicode M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29602" y="2892022"/>
            <a:ext cx="67721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11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/>
                <a:cs typeface="Arial Unicode MS"/>
              </a:rPr>
              <a:t>}</a:t>
            </a:r>
            <a:endParaRPr lang="en-GB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Unicode MS"/>
              <a:cs typeface="Arial Unicode M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42375" y="4490452"/>
            <a:ext cx="67721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11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Unicode MS"/>
                <a:cs typeface="Arial Unicode MS"/>
              </a:rPr>
              <a:t>}</a:t>
            </a:r>
            <a:endParaRPr lang="en-GB" sz="11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Unicode MS"/>
              <a:cs typeface="Arial Unicode M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06562" y="2347054"/>
            <a:ext cx="1425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General</a:t>
            </a:r>
            <a:br>
              <a:rPr lang="en-US" dirty="0" smtClean="0"/>
            </a:br>
            <a:r>
              <a:rPr lang="en-US" dirty="0" smtClean="0"/>
              <a:t>Operations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406562" y="1693260"/>
            <a:ext cx="1587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</a:t>
            </a:r>
            <a:r>
              <a:rPr lang="en-US" dirty="0" err="1" smtClean="0"/>
              <a:t>concat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406562" y="5415166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merican Typewriter"/>
                <a:cs typeface="American Typewriter"/>
              </a:rPr>
              <a:t>try</a:t>
            </a:r>
            <a:endParaRPr lang="en-US" dirty="0">
              <a:latin typeface="American Typewriter"/>
              <a:cs typeface="American Typewriter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06562" y="4586116"/>
            <a:ext cx="1158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merican Typewriter"/>
                <a:cs typeface="American Typewriter"/>
              </a:rPr>
              <a:t>dict</a:t>
            </a:r>
            <a:r>
              <a:rPr lang="en-US" dirty="0" smtClean="0">
                <a:latin typeface="American Typewriter"/>
                <a:cs typeface="American Typewriter"/>
              </a:rPr>
              <a:t> with</a:t>
            </a:r>
            <a:endParaRPr lang="en-US" dirty="0">
              <a:latin typeface="American Typewriter"/>
              <a:cs typeface="American Typewriter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6842376" y="4804206"/>
            <a:ext cx="50958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896978" y="1877926"/>
            <a:ext cx="50958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406562" y="3820482"/>
            <a:ext cx="1348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Ensembles</a:t>
            </a:r>
            <a:endParaRPr lang="en-US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68813"/>
              </p:ext>
            </p:extLst>
          </p:nvPr>
        </p:nvGraphicFramePr>
        <p:xfrm>
          <a:off x="1817631" y="1404044"/>
          <a:ext cx="4978196" cy="4871245"/>
        </p:xfrm>
        <a:graphic>
          <a:graphicData uri="http://schemas.openxmlformats.org/drawingml/2006/table">
            <a:tbl>
              <a:tblPr/>
              <a:tblGrid>
                <a:gridCol w="1123020"/>
                <a:gridCol w="611033"/>
                <a:gridCol w="648829"/>
                <a:gridCol w="635024"/>
                <a:gridCol w="662633"/>
                <a:gridCol w="635024"/>
                <a:gridCol w="662633"/>
              </a:tblGrid>
              <a:tr h="3354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Program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2B2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8.5.9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2B2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8.5.15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2B2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8.6b1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2B2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8.6b2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2B2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8.6.0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2B2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/>
                        </a:rPr>
                        <a:t>8.6.1</a:t>
                      </a: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2B2B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ListConcat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1.1609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0.4097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1.5622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0.5405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0.5433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0.4737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Fibonacci</a:t>
                      </a: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1.5906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1.2710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1.8087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1.4340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1.4620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1.4114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ListIterate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3.3059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3.0234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3.5981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2.1105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2.1232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2.1599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ProcCall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1.1510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0.8695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1.4590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1.3083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1.3039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1.2996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LoopCB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1.6978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1.0508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1.8496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1.4095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1.4581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1.5382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EnsDispatch1</a:t>
                      </a: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1.6907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1.0425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2.0192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1.3988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1.4293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0.9404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EnsDispatch2</a:t>
                      </a: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1.0189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0.4875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1.4117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0.9670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0.3406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0.3763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EnsDispatch3</a:t>
                      </a: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1.9381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0.5133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1.5587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1.2390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1.2585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1.1909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EnsDispatch4</a:t>
                      </a: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0.9240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0.4369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1.2799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0.7928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0.7925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0.8167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DictWith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3.7534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2.5671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4.1987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1.9461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1.2926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1.3514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TryNormal</a:t>
                      </a: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9C0006"/>
                          </a:solidFill>
                          <a:effectLst/>
                          <a:latin typeface="Century Gothic"/>
                        </a:rPr>
                        <a:t>N/A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9C0006"/>
                          </a:solidFill>
                          <a:effectLst/>
                          <a:latin typeface="Century Gothic"/>
                        </a:rPr>
                        <a:t>N/A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9C6500"/>
                          </a:solidFill>
                          <a:effectLst/>
                          <a:latin typeface="Century Gothic"/>
                        </a:rPr>
                        <a:t>27.2137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1.4110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1.4075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0.5086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TryError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9C0006"/>
                          </a:solidFill>
                          <a:effectLst/>
                          <a:latin typeface="Century Gothic"/>
                        </a:rPr>
                        <a:t>N/A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9C0006"/>
                          </a:solidFill>
                          <a:effectLst/>
                          <a:latin typeface="Century Gothic"/>
                        </a:rPr>
                        <a:t>N/A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9C6500"/>
                          </a:solidFill>
                          <a:effectLst/>
                          <a:latin typeface="Century Gothic"/>
                        </a:rPr>
                        <a:t>39.1749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3.8483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3.8556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3.9413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TryNested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9C0006"/>
                          </a:solidFill>
                          <a:effectLst/>
                          <a:latin typeface="Century Gothic"/>
                        </a:rPr>
                        <a:t>N/A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9C0006"/>
                          </a:solidFill>
                          <a:effectLst/>
                          <a:latin typeface="Century Gothic"/>
                        </a:rPr>
                        <a:t>N/A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9C6500"/>
                          </a:solidFill>
                          <a:effectLst/>
                          <a:latin typeface="Century Gothic"/>
                        </a:rPr>
                        <a:t>58.8109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7.6793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7.6454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11.9620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</a:tr>
              <a:tr h="323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TryNestedOver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entury Gothic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9C0006"/>
                          </a:solidFill>
                          <a:effectLst/>
                          <a:latin typeface="Century Gothic"/>
                        </a:rPr>
                        <a:t>N/A</a:t>
                      </a:r>
                    </a:p>
                  </a:txBody>
                  <a:tcPr marL="0" marR="360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9C0006"/>
                          </a:solidFill>
                          <a:effectLst/>
                          <a:latin typeface="Century Gothic"/>
                        </a:rPr>
                        <a:t>N/A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9C6500"/>
                          </a:solidFill>
                          <a:effectLst/>
                          <a:latin typeface="Century Gothic"/>
                        </a:rPr>
                        <a:t>40.3560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4.1359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4.1963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ury Gothic"/>
                        </a:rPr>
                        <a:t>4.3093</a:t>
                      </a:r>
                    </a:p>
                  </a:txBody>
                  <a:tcPr marL="0" marR="36000" marT="1270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480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Raw Speed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1359589"/>
              </p:ext>
            </p:extLst>
          </p:nvPr>
        </p:nvGraphicFramePr>
        <p:xfrm>
          <a:off x="612775" y="1371600"/>
          <a:ext cx="791845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515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0073077"/>
              </p:ext>
            </p:extLst>
          </p:nvPr>
        </p:nvGraphicFramePr>
        <p:xfrm>
          <a:off x="612775" y="1371600"/>
          <a:ext cx="791845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9237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Relative Performance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06233" y="6367098"/>
            <a:ext cx="51994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Normalized to </a:t>
            </a:r>
            <a:r>
              <a:rPr lang="en-US" sz="1400" i="1" dirty="0" smtClean="0"/>
              <a:t>mean</a:t>
            </a:r>
            <a:r>
              <a:rPr lang="en-US" sz="1400" dirty="0" smtClean="0"/>
              <a:t> of 8.5-series performance (8.6 for try)</a:t>
            </a:r>
            <a:endParaRPr lang="en-US" sz="1400" dirty="0"/>
          </a:p>
        </p:txBody>
      </p:sp>
      <p:sp>
        <p:nvSpPr>
          <p:cNvPr id="21" name="Rectangle 20"/>
          <p:cNvSpPr/>
          <p:nvPr/>
        </p:nvSpPr>
        <p:spPr>
          <a:xfrm>
            <a:off x="1461246" y="1587429"/>
            <a:ext cx="5756255" cy="3406867"/>
          </a:xfrm>
          <a:prstGeom prst="rect">
            <a:avLst/>
          </a:prstGeom>
          <a:solidFill>
            <a:schemeClr val="accent2">
              <a:alpha val="30000"/>
            </a:schemeClr>
          </a:solidFill>
          <a:ln w="3175" cmpd="sng"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461246" y="1587429"/>
            <a:ext cx="5756255" cy="2282977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60000"/>
                  <a:satMod val="130000"/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  <a:gs pos="50000">
                <a:schemeClr val="accent3">
                  <a:shade val="60000"/>
                  <a:satMod val="130000"/>
                  <a:alpha val="60000"/>
                </a:schemeClr>
              </a:gs>
              <a:gs pos="89000">
                <a:schemeClr val="accent3">
                  <a:shade val="94000"/>
                  <a:satMod val="135000"/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“</a:t>
            </a:r>
            <a:r>
              <a:rPr lang="en-US" dirty="0" err="1" smtClean="0"/>
              <a:t>Lehenbauer</a:t>
            </a:r>
            <a:r>
              <a:rPr lang="en-US" dirty="0" smtClean="0"/>
              <a:t> Level 1” Better!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461246" y="3870406"/>
            <a:ext cx="5756255" cy="558741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60000"/>
                  <a:satMod val="130000"/>
                  <a:alpha val="60000"/>
                </a:schemeClr>
              </a:gs>
              <a:gs pos="100000">
                <a:schemeClr val="accent1">
                  <a:shade val="94000"/>
                  <a:satMod val="135000"/>
                  <a:alpha val="60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 smtClean="0"/>
              <a:t>                   Better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461246" y="4435556"/>
            <a:ext cx="5756255" cy="558741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60000"/>
                  <a:satMod val="130000"/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  <a:gs pos="50000">
                <a:schemeClr val="accent5">
                  <a:shade val="94000"/>
                  <a:satMod val="135000"/>
                  <a:alpha val="60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dirty="0" smtClean="0"/>
              <a:t>                   Worse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461246" y="4435556"/>
            <a:ext cx="575625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461246" y="3870406"/>
            <a:ext cx="5756255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28494903"/>
              </p:ext>
            </p:extLst>
          </p:nvPr>
        </p:nvGraphicFramePr>
        <p:xfrm>
          <a:off x="612775" y="1396999"/>
          <a:ext cx="7918450" cy="4856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4004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 animBg="1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Performance Measurement 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8.6 is </a:t>
            </a:r>
            <a:r>
              <a:rPr lang="en-US" i="1" dirty="0" smtClean="0"/>
              <a:t>not</a:t>
            </a:r>
            <a:r>
              <a:rPr lang="en-US" dirty="0" smtClean="0"/>
              <a:t> universally faster</a:t>
            </a:r>
          </a:p>
          <a:p>
            <a:pPr lvl="1"/>
            <a:r>
              <a:rPr lang="en-US" dirty="0" smtClean="0"/>
              <a:t>Procedure calls pay a real penalty (NRE)</a:t>
            </a:r>
          </a:p>
          <a:p>
            <a:r>
              <a:rPr lang="en-US" dirty="0" smtClean="0"/>
              <a:t>8.6.0 is </a:t>
            </a:r>
            <a:r>
              <a:rPr lang="en-US" i="1" dirty="0" smtClean="0"/>
              <a:t>not</a:t>
            </a:r>
            <a:r>
              <a:rPr lang="en-US" dirty="0" smtClean="0"/>
              <a:t> universally faster than betas</a:t>
            </a:r>
          </a:p>
          <a:p>
            <a:pPr lvl="1"/>
            <a:r>
              <a:rPr lang="en-US" dirty="0" smtClean="0"/>
              <a:t>But you probably don’t want to worry about </a:t>
            </a:r>
            <a:r>
              <a:rPr lang="en-US" dirty="0" smtClean="0"/>
              <a:t>that</a:t>
            </a:r>
            <a:endParaRPr lang="en-US" dirty="0" smtClean="0"/>
          </a:p>
          <a:p>
            <a:pPr lvl="1"/>
            <a:r>
              <a:rPr lang="en-US" dirty="0" smtClean="0"/>
              <a:t>8.6b2 universally faster than </a:t>
            </a:r>
            <a:r>
              <a:rPr lang="en-US" dirty="0" smtClean="0"/>
              <a:t>8.6b1</a:t>
            </a:r>
          </a:p>
          <a:p>
            <a:r>
              <a:rPr lang="en-US" dirty="0" smtClean="0"/>
              <a:t>8.6.1 is </a:t>
            </a:r>
            <a:r>
              <a:rPr lang="en-US" i="1" dirty="0" smtClean="0"/>
              <a:t>sometimes</a:t>
            </a:r>
            <a:r>
              <a:rPr lang="en-US" dirty="0" smtClean="0"/>
              <a:t> much faster than 8.6.0</a:t>
            </a:r>
          </a:p>
          <a:p>
            <a:pPr lvl="1"/>
            <a:r>
              <a:rPr lang="en-US" dirty="0" smtClean="0">
                <a:latin typeface="American Typewriter"/>
                <a:cs typeface="American Typewriter"/>
              </a:rPr>
              <a:t>try</a:t>
            </a:r>
            <a:r>
              <a:rPr lang="en-US" dirty="0" smtClean="0"/>
              <a:t> now about as cheap as </a:t>
            </a:r>
            <a:r>
              <a:rPr lang="en-US" dirty="0" smtClean="0">
                <a:latin typeface="American Typewriter"/>
                <a:cs typeface="American Typewriter"/>
              </a:rPr>
              <a:t>catch</a:t>
            </a:r>
            <a:r>
              <a:rPr lang="en-US" dirty="0" smtClean="0"/>
              <a:t> when no error</a:t>
            </a:r>
            <a:endParaRPr lang="en-US" dirty="0" smtClean="0"/>
          </a:p>
          <a:p>
            <a:r>
              <a:rPr lang="en-US" dirty="0" smtClean="0"/>
              <a:t>System binary may not be built in fastest mode</a:t>
            </a:r>
          </a:p>
          <a:p>
            <a:r>
              <a:rPr lang="en-US" dirty="0" smtClean="0"/>
              <a:t>Which </a:t>
            </a:r>
            <a:r>
              <a:rPr lang="en-US" dirty="0" smtClean="0"/>
              <a:t>C compiler </a:t>
            </a:r>
            <a:r>
              <a:rPr lang="en-US" i="1" dirty="0" smtClean="0"/>
              <a:t>really</a:t>
            </a:r>
            <a:r>
              <a:rPr lang="en-US" dirty="0" smtClean="0"/>
              <a:t> matters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6706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Improving the compilation of commands provides the biggest gain</a:t>
            </a:r>
          </a:p>
          <a:p>
            <a:pPr lvl="1"/>
            <a:r>
              <a:rPr lang="en-US" dirty="0" smtClean="0"/>
              <a:t>But only for code that uses those </a:t>
            </a:r>
            <a:r>
              <a:rPr lang="en-US" dirty="0" smtClean="0"/>
              <a:t>commands</a:t>
            </a:r>
          </a:p>
          <a:p>
            <a:pPr lvl="1"/>
            <a:r>
              <a:rPr lang="en-US" dirty="0" smtClean="0"/>
              <a:t>Doesn’t deliver a quantum leap for most</a:t>
            </a:r>
            <a:endParaRPr lang="en-US" dirty="0" smtClean="0"/>
          </a:p>
          <a:p>
            <a:r>
              <a:rPr lang="en-US" dirty="0" smtClean="0"/>
              <a:t>General optimization has had little impact so far</a:t>
            </a:r>
          </a:p>
          <a:p>
            <a:r>
              <a:rPr lang="en-US" dirty="0" smtClean="0"/>
              <a:t>Answering “</a:t>
            </a:r>
            <a:r>
              <a:rPr lang="en-US" i="1" dirty="0" smtClean="0">
                <a:solidFill>
                  <a:srgbClr val="FFDF9A"/>
                </a:solidFill>
              </a:rPr>
              <a:t>Is Tcl getting faster?</a:t>
            </a:r>
            <a:r>
              <a:rPr lang="en-US" dirty="0" smtClean="0"/>
              <a:t>” is hard</a:t>
            </a:r>
          </a:p>
          <a:p>
            <a:pPr lvl="1"/>
            <a:r>
              <a:rPr lang="en-US" dirty="0" smtClean="0"/>
              <a:t>Some things are faster, some are not</a:t>
            </a:r>
          </a:p>
          <a:p>
            <a:pPr lvl="1"/>
            <a:r>
              <a:rPr lang="en-US" dirty="0" smtClean="0"/>
              <a:t>“</a:t>
            </a:r>
            <a:r>
              <a:rPr lang="en-US" dirty="0" smtClean="0">
                <a:solidFill>
                  <a:srgbClr val="FFDF9A"/>
                </a:solidFill>
              </a:rPr>
              <a:t>It depends</a:t>
            </a:r>
            <a:r>
              <a:rPr lang="en-US" dirty="0" smtClean="0"/>
              <a:t>”</a:t>
            </a:r>
          </a:p>
          <a:p>
            <a:pPr lvl="2"/>
            <a:r>
              <a:rPr lang="en-US" dirty="0" smtClean="0"/>
              <a:t>We can easily answer for particular scripts</a:t>
            </a:r>
          </a:p>
          <a:p>
            <a:pPr lvl="1"/>
            <a:r>
              <a:rPr lang="en-US" dirty="0" smtClean="0"/>
              <a:t>How should we weight each sample script to get an overall figure?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65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Future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9251" r="92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2733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Where next?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Integrate “</a:t>
            </a:r>
            <a:r>
              <a:rPr lang="en-GB" dirty="0" err="1">
                <a:solidFill>
                  <a:srgbClr val="FFDF9A"/>
                </a:solidFill>
                <a:latin typeface="American Typewriter"/>
                <a:cs typeface="American Typewriter"/>
              </a:rPr>
              <a:t>getbytecode</a:t>
            </a:r>
            <a:r>
              <a:rPr lang="en-GB" dirty="0" smtClean="0"/>
              <a:t>” into trunk</a:t>
            </a:r>
          </a:p>
          <a:p>
            <a:pPr lvl="1"/>
            <a:r>
              <a:rPr lang="en-GB" dirty="0" smtClean="0"/>
              <a:t>Name?</a:t>
            </a:r>
          </a:p>
          <a:p>
            <a:r>
              <a:rPr lang="en-GB" dirty="0" smtClean="0">
                <a:solidFill>
                  <a:srgbClr val="FFDF9A"/>
                </a:solidFill>
              </a:rPr>
              <a:t>Compile more </a:t>
            </a:r>
            <a:r>
              <a:rPr lang="en-GB" dirty="0" smtClean="0">
                <a:solidFill>
                  <a:srgbClr val="FFDF9A"/>
                </a:solidFill>
              </a:rPr>
              <a:t>commands</a:t>
            </a:r>
            <a:endParaRPr lang="en-GB" dirty="0" smtClean="0">
              <a:solidFill>
                <a:srgbClr val="FFDF9A"/>
              </a:solidFill>
            </a:endParaRPr>
          </a:p>
          <a:p>
            <a:pPr lvl="1"/>
            <a:r>
              <a:rPr lang="en-GB" dirty="0" smtClean="0"/>
              <a:t>Some of the biggest wins will be </a:t>
            </a:r>
            <a:r>
              <a:rPr lang="en-GB" i="1" dirty="0" smtClean="0"/>
              <a:t>very</a:t>
            </a:r>
            <a:r>
              <a:rPr lang="en-GB" dirty="0" smtClean="0"/>
              <a:t> hard to get </a:t>
            </a:r>
            <a:r>
              <a:rPr lang="en-GB" dirty="0" smtClean="0"/>
              <a:t>right</a:t>
            </a:r>
          </a:p>
          <a:p>
            <a:pPr lvl="1"/>
            <a:r>
              <a:rPr lang="en-GB" dirty="0" smtClean="0"/>
              <a:t>Some should be done without immediate wins, because they strengthen the type algebra</a:t>
            </a:r>
            <a:endParaRPr lang="en-GB" dirty="0" smtClean="0"/>
          </a:p>
          <a:p>
            <a:r>
              <a:rPr lang="en-GB" dirty="0" smtClean="0"/>
              <a:t>Compile more cases with existing commands?</a:t>
            </a:r>
          </a:p>
          <a:p>
            <a:r>
              <a:rPr lang="en-GB" dirty="0" smtClean="0">
                <a:solidFill>
                  <a:srgbClr val="FFDF9A"/>
                </a:solidFill>
              </a:rPr>
              <a:t>Can we optimize in </a:t>
            </a:r>
            <a:r>
              <a:rPr lang="en-GB" dirty="0" err="1" smtClean="0">
                <a:solidFill>
                  <a:srgbClr val="FFDF9A"/>
                </a:solidFill>
              </a:rPr>
              <a:t>Tcl</a:t>
            </a:r>
            <a:r>
              <a:rPr lang="en-GB" dirty="0" smtClean="0">
                <a:solidFill>
                  <a:srgbClr val="FFDF9A"/>
                </a:solidFill>
              </a:rPr>
              <a:t>?</a:t>
            </a:r>
          </a:p>
          <a:p>
            <a:pPr lvl="1"/>
            <a:r>
              <a:rPr lang="en-GB" sz="2100" dirty="0" smtClean="0"/>
              <a:t>Definitely can’t do so yet; can’t assemble </a:t>
            </a:r>
            <a:r>
              <a:rPr lang="en-GB" sz="2100" dirty="0" err="1" smtClean="0">
                <a:solidFill>
                  <a:srgbClr val="FFDF9A"/>
                </a:solidFill>
                <a:latin typeface="American Typewriter"/>
                <a:cs typeface="American Typewriter"/>
              </a:rPr>
              <a:t>foreach</a:t>
            </a:r>
            <a:endParaRPr lang="en-GB" sz="2100" dirty="0" smtClean="0">
              <a:solidFill>
                <a:srgbClr val="FFDF9A"/>
              </a:solidFill>
              <a:latin typeface="American Typewriter"/>
              <a:cs typeface="American Typewriter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2304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command dispatch mechanism is quite a bit more expensive in </a:t>
            </a:r>
            <a:r>
              <a:rPr lang="en-US" dirty="0" smtClean="0"/>
              <a:t>8.6</a:t>
            </a:r>
          </a:p>
          <a:p>
            <a:pPr lvl="1"/>
            <a:r>
              <a:rPr lang="en-US" dirty="0">
                <a:solidFill>
                  <a:srgbClr val="FFDF9A"/>
                </a:solidFill>
              </a:rPr>
              <a:t>C</a:t>
            </a:r>
            <a:r>
              <a:rPr lang="en-US" dirty="0" smtClean="0">
                <a:solidFill>
                  <a:srgbClr val="FFDF9A"/>
                </a:solidFill>
              </a:rPr>
              <a:t>an </a:t>
            </a:r>
            <a:r>
              <a:rPr lang="en-US" dirty="0" smtClean="0">
                <a:solidFill>
                  <a:srgbClr val="FFDF9A"/>
                </a:solidFill>
              </a:rPr>
              <a:t>we improve it?</a:t>
            </a:r>
          </a:p>
          <a:p>
            <a:pPr lvl="1"/>
            <a:r>
              <a:rPr lang="en-US" dirty="0" smtClean="0"/>
              <a:t>Several performance tests </a:t>
            </a:r>
            <a:r>
              <a:rPr lang="en-US" i="1" dirty="0" smtClean="0"/>
              <a:t>very</a:t>
            </a:r>
            <a:r>
              <a:rPr lang="en-US" dirty="0" smtClean="0"/>
              <a:t> sensitive to </a:t>
            </a:r>
            <a:r>
              <a:rPr lang="en-US" dirty="0" smtClean="0"/>
              <a:t>this</a:t>
            </a:r>
          </a:p>
          <a:p>
            <a:pPr lvl="2"/>
            <a:r>
              <a:rPr lang="en-US" dirty="0" smtClean="0"/>
              <a:t>That’s one reason why no </a:t>
            </a:r>
            <a:r>
              <a:rPr lang="en-US" dirty="0" err="1" smtClean="0"/>
              <a:t>TclOO</a:t>
            </a:r>
            <a:r>
              <a:rPr lang="en-US" dirty="0" smtClean="0"/>
              <a:t> benchmarks this time</a:t>
            </a:r>
            <a:endParaRPr lang="en-US" dirty="0" smtClean="0"/>
          </a:p>
          <a:p>
            <a:pPr lvl="2"/>
            <a:r>
              <a:rPr lang="en-US" dirty="0" smtClean="0"/>
              <a:t>Warning! Might be optimizing for benchmarks, not for reality</a:t>
            </a:r>
          </a:p>
          <a:p>
            <a:r>
              <a:rPr lang="en-US" dirty="0" smtClean="0">
                <a:solidFill>
                  <a:srgbClr val="FFDF9A"/>
                </a:solidFill>
              </a:rPr>
              <a:t>Can we inline sufficiently simple procedures?</a:t>
            </a:r>
          </a:p>
          <a:p>
            <a:pPr lvl="1"/>
            <a:r>
              <a:rPr lang="en-US" dirty="0" smtClean="0"/>
              <a:t>Suspect it is fairly easy for variable-free code</a:t>
            </a:r>
          </a:p>
          <a:p>
            <a:pPr lvl="1"/>
            <a:r>
              <a:rPr lang="en-US" dirty="0" smtClean="0"/>
              <a:t>Only really relevant with some variables</a:t>
            </a:r>
            <a:r>
              <a:rPr lang="en-US" dirty="0" smtClean="0"/>
              <a:t>…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96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Can we generate native code?</a:t>
            </a:r>
          </a:p>
          <a:p>
            <a:pPr lvl="1"/>
            <a:r>
              <a:rPr lang="en-GB" dirty="0"/>
              <a:t>Topic for Tcl 9.0</a:t>
            </a:r>
            <a:r>
              <a:rPr lang="en-GB" dirty="0" smtClean="0"/>
              <a:t>!</a:t>
            </a:r>
          </a:p>
          <a:p>
            <a:pPr lvl="1"/>
            <a:r>
              <a:rPr lang="en-GB" dirty="0" smtClean="0"/>
              <a:t>Automatic type annotations are key</a:t>
            </a:r>
            <a:endParaRPr lang="en-GB" dirty="0"/>
          </a:p>
          <a:p>
            <a:r>
              <a:rPr lang="en-US" dirty="0" smtClean="0">
                <a:solidFill>
                  <a:srgbClr val="FFDF9A"/>
                </a:solidFill>
              </a:rPr>
              <a:t>The </a:t>
            </a:r>
            <a:r>
              <a:rPr lang="en-US" dirty="0" err="1" smtClean="0">
                <a:solidFill>
                  <a:srgbClr val="FFDF9A"/>
                </a:solidFill>
              </a:rPr>
              <a:t>Lehenbauer</a:t>
            </a:r>
            <a:r>
              <a:rPr lang="en-US" dirty="0" smtClean="0">
                <a:solidFill>
                  <a:srgbClr val="FFDF9A"/>
                </a:solidFill>
              </a:rPr>
              <a:t> Challenges</a:t>
            </a:r>
          </a:p>
          <a:p>
            <a:pPr lvl="1"/>
            <a:r>
              <a:rPr lang="en-US" dirty="0" smtClean="0"/>
              <a:t>Attaining </a:t>
            </a:r>
            <a:r>
              <a:rPr lang="en-US" dirty="0"/>
              <a:t>even Level </a:t>
            </a:r>
            <a:r>
              <a:rPr lang="en-US" dirty="0" smtClean="0"/>
              <a:t>1 (</a:t>
            </a:r>
            <a:r>
              <a:rPr lang="en-US" dirty="0"/>
              <a:t>speed </a:t>
            </a:r>
            <a:r>
              <a:rPr lang="en-US" dirty="0" smtClean="0"/>
              <a:t>×2</a:t>
            </a:r>
            <a:r>
              <a:rPr lang="en-US" dirty="0"/>
              <a:t>) is </a:t>
            </a:r>
            <a:r>
              <a:rPr lang="en-US" dirty="0" smtClean="0"/>
              <a:t>hard</a:t>
            </a:r>
          </a:p>
          <a:p>
            <a:pPr lvl="2"/>
            <a:r>
              <a:rPr lang="en-US" dirty="0" smtClean="0"/>
              <a:t>Arguably the case for a few scripts</a:t>
            </a:r>
            <a:endParaRPr lang="en-US" dirty="0"/>
          </a:p>
          <a:p>
            <a:pPr lvl="1"/>
            <a:r>
              <a:rPr lang="en-US" dirty="0"/>
              <a:t>Level 2 </a:t>
            </a:r>
            <a:r>
              <a:rPr lang="en-US" dirty="0" smtClean="0"/>
              <a:t>(×10</a:t>
            </a:r>
            <a:r>
              <a:rPr lang="en-US" dirty="0"/>
              <a:t>) is extremely difficult!</a:t>
            </a:r>
          </a:p>
          <a:p>
            <a:pPr lvl="2"/>
            <a:r>
              <a:rPr lang="en-US" dirty="0" smtClean="0"/>
              <a:t>Bytecode engine is </a:t>
            </a:r>
            <a:r>
              <a:rPr lang="en-US" b="1" i="1" dirty="0" smtClean="0"/>
              <a:t>not</a:t>
            </a:r>
            <a:r>
              <a:rPr lang="en-US" dirty="0" smtClean="0"/>
              <a:t> fast enough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56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Tcl</a:t>
            </a:r>
            <a:r>
              <a:rPr lang="en-GB" dirty="0" smtClean="0"/>
              <a:t> Evaluation Strategy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Code stored as script (string)</a:t>
            </a:r>
          </a:p>
          <a:p>
            <a:r>
              <a:rPr lang="en-GB" dirty="0" smtClean="0"/>
              <a:t>When required, </a:t>
            </a:r>
            <a:r>
              <a:rPr lang="en-GB" dirty="0" err="1" smtClean="0"/>
              <a:t>bytecode</a:t>
            </a:r>
            <a:r>
              <a:rPr lang="en-GB" dirty="0" smtClean="0"/>
              <a:t> interpretation added</a:t>
            </a:r>
          </a:p>
          <a:p>
            <a:pPr lvl="1"/>
            <a:r>
              <a:rPr lang="en-GB" dirty="0" smtClean="0"/>
              <a:t>Stored in </a:t>
            </a:r>
            <a:r>
              <a:rPr lang="en-GB" sz="2400" dirty="0" err="1" smtClean="0">
                <a:latin typeface="American Typewriter"/>
                <a:cs typeface="American Typewriter"/>
              </a:rPr>
              <a:t>Tcl_Obj</a:t>
            </a:r>
            <a:r>
              <a:rPr lang="en-GB" dirty="0" smtClean="0"/>
              <a:t> internal representation</a:t>
            </a:r>
          </a:p>
          <a:p>
            <a:r>
              <a:rPr lang="en-GB" dirty="0" err="1" smtClean="0"/>
              <a:t>Bytecode</a:t>
            </a:r>
            <a:r>
              <a:rPr lang="en-GB" dirty="0" smtClean="0"/>
              <a:t> evaluated in stack-based engine</a:t>
            </a:r>
          </a:p>
          <a:p>
            <a:pPr lvl="1"/>
            <a:r>
              <a:rPr lang="en-US" i="1" dirty="0" smtClean="0"/>
              <a:t>Example:</a:t>
            </a:r>
            <a:r>
              <a:rPr lang="en-US" dirty="0" smtClean="0"/>
              <a:t>    </a:t>
            </a:r>
            <a:r>
              <a:rPr lang="en-US" sz="2400" dirty="0" smtClean="0">
                <a:latin typeface="American Typewriter"/>
                <a:cs typeface="American Typewriter"/>
              </a:rPr>
              <a:t>set c [</a:t>
            </a:r>
            <a:r>
              <a:rPr lang="en-US" sz="2400" dirty="0" err="1" smtClean="0">
                <a:latin typeface="American Typewriter"/>
                <a:cs typeface="American Typewriter"/>
              </a:rPr>
              <a:t>expr</a:t>
            </a:r>
            <a:r>
              <a:rPr lang="en-US" sz="2400" dirty="0" smtClean="0">
                <a:latin typeface="American Typewriter"/>
                <a:cs typeface="American Typewriter"/>
              </a:rPr>
              <a:t> {$a + $b}]</a:t>
            </a:r>
            <a:endParaRPr lang="en-US" dirty="0" smtClean="0">
              <a:latin typeface="American Typewriter"/>
              <a:cs typeface="American Typewriter"/>
            </a:endParaRPr>
          </a:p>
          <a:p>
            <a:pPr marL="914400" lvl="2" indent="0">
              <a:buNone/>
            </a:pPr>
            <a:r>
              <a:rPr lang="en-US" sz="1800" b="1" dirty="0" smtClean="0">
                <a:latin typeface="American Typewriter"/>
                <a:cs typeface="American Typewriter"/>
              </a:rPr>
              <a:t>loadScalar1 %v0</a:t>
            </a:r>
            <a:r>
              <a:rPr lang="en-US" sz="1800" dirty="0" smtClean="0">
                <a:latin typeface="American Typewriter"/>
                <a:cs typeface="American Typewriter"/>
              </a:rPr>
              <a:t> 	</a:t>
            </a:r>
            <a:r>
              <a:rPr lang="en-US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# </a:t>
            </a:r>
            <a:r>
              <a:rPr lang="en-US" sz="1800" dirty="0" err="1" smtClean="0">
                <a:solidFill>
                  <a:srgbClr val="A6A6A6"/>
                </a:solidFill>
                <a:latin typeface="American Typewriter"/>
                <a:cs typeface="American Typewriter"/>
              </a:rPr>
              <a:t>var</a:t>
            </a:r>
            <a:r>
              <a:rPr lang="en-US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 "a"</a:t>
            </a:r>
          </a:p>
          <a:p>
            <a:pPr marL="914400" lvl="2" indent="0">
              <a:buNone/>
            </a:pPr>
            <a:r>
              <a:rPr lang="en-US" sz="1800" b="1" dirty="0" smtClean="0">
                <a:latin typeface="American Typewriter"/>
                <a:cs typeface="American Typewriter"/>
              </a:rPr>
              <a:t>loadScalar1 %v1</a:t>
            </a:r>
            <a:r>
              <a:rPr lang="en-US" sz="1800" dirty="0" smtClean="0">
                <a:latin typeface="American Typewriter"/>
                <a:cs typeface="American Typewriter"/>
              </a:rPr>
              <a:t> 	</a:t>
            </a:r>
            <a:r>
              <a:rPr lang="en-US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# </a:t>
            </a:r>
            <a:r>
              <a:rPr lang="en-US" sz="1800" dirty="0" err="1" smtClean="0">
                <a:solidFill>
                  <a:srgbClr val="A6A6A6"/>
                </a:solidFill>
                <a:latin typeface="American Typewriter"/>
                <a:cs typeface="American Typewriter"/>
              </a:rPr>
              <a:t>var</a:t>
            </a:r>
            <a:r>
              <a:rPr lang="en-US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 "b"</a:t>
            </a:r>
          </a:p>
          <a:p>
            <a:pPr marL="914400" lvl="2" indent="0">
              <a:buNone/>
            </a:pPr>
            <a:r>
              <a:rPr lang="en-US" sz="1800" b="1" dirty="0" smtClean="0">
                <a:latin typeface="American Typewriter"/>
                <a:cs typeface="American Typewriter"/>
              </a:rPr>
              <a:t>add</a:t>
            </a:r>
          </a:p>
          <a:p>
            <a:pPr marL="914400" lvl="2" indent="0">
              <a:buNone/>
            </a:pPr>
            <a:r>
              <a:rPr lang="en-GB" sz="1800" b="1" dirty="0" smtClean="0">
                <a:latin typeface="American Typewriter"/>
                <a:cs typeface="American Typewriter"/>
              </a:rPr>
              <a:t>storeScalar1 %v2</a:t>
            </a:r>
            <a:r>
              <a:rPr lang="en-US" sz="1800" dirty="0" smtClean="0">
                <a:latin typeface="American Typewriter"/>
                <a:cs typeface="American Typewriter"/>
              </a:rPr>
              <a:t>	</a:t>
            </a:r>
            <a:r>
              <a:rPr lang="en-US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# </a:t>
            </a:r>
            <a:r>
              <a:rPr lang="en-US" sz="1800" dirty="0" err="1" smtClean="0">
                <a:solidFill>
                  <a:srgbClr val="A6A6A6"/>
                </a:solidFill>
                <a:latin typeface="American Typewriter"/>
                <a:cs typeface="American Typewriter"/>
              </a:rPr>
              <a:t>var</a:t>
            </a:r>
            <a:r>
              <a:rPr lang="en-US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 "c"</a:t>
            </a:r>
          </a:p>
          <a:p>
            <a:pPr marL="914400" lvl="2" indent="0">
              <a:buNone/>
            </a:pPr>
            <a:r>
              <a:rPr lang="en-GB" sz="1800" b="1" dirty="0" smtClean="0">
                <a:latin typeface="American Typewriter"/>
                <a:cs typeface="American Typewriter"/>
              </a:rPr>
              <a:t>pop</a:t>
            </a:r>
            <a:endParaRPr lang="en-GB" sz="1800" b="1" dirty="0">
              <a:latin typeface="American Typewriter"/>
              <a:cs typeface="American Typewriter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916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Looking at </a:t>
            </a:r>
            <a:r>
              <a:rPr lang="en-GB" dirty="0" err="1" smtClean="0"/>
              <a:t>Bytecode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 err="1" smtClean="0">
                <a:latin typeface="American Typewriter"/>
                <a:cs typeface="American Typewriter"/>
              </a:rPr>
              <a:t>tcl</a:t>
            </a:r>
            <a:r>
              <a:rPr lang="en-GB" sz="2400" dirty="0" smtClean="0">
                <a:latin typeface="American Typewriter"/>
                <a:cs typeface="American Typewriter"/>
              </a:rPr>
              <a:t>::unsupported::disassemble</a:t>
            </a:r>
          </a:p>
          <a:p>
            <a:pPr lvl="1"/>
            <a:r>
              <a:rPr lang="en-GB" dirty="0" smtClean="0"/>
              <a:t>Introduced in </a:t>
            </a:r>
            <a:r>
              <a:rPr lang="en-GB" dirty="0" err="1" smtClean="0"/>
              <a:t>Tcl</a:t>
            </a:r>
            <a:r>
              <a:rPr lang="en-GB" dirty="0" smtClean="0"/>
              <a:t> 8.5</a:t>
            </a:r>
          </a:p>
          <a:p>
            <a:pPr lvl="2"/>
            <a:r>
              <a:rPr lang="en-GB" dirty="0" smtClean="0"/>
              <a:t>Same functionality as was achieved in earlier versions by setting </a:t>
            </a:r>
            <a:r>
              <a:rPr lang="en-GB" dirty="0" err="1" smtClean="0">
                <a:latin typeface="American Typewriter"/>
                <a:cs typeface="American Typewriter"/>
              </a:rPr>
              <a:t>tcl_traceCompile</a:t>
            </a:r>
            <a:r>
              <a:rPr lang="en-GB" dirty="0" smtClean="0"/>
              <a:t> global</a:t>
            </a:r>
          </a:p>
          <a:p>
            <a:pPr lvl="1"/>
            <a:r>
              <a:rPr lang="en-GB" dirty="0" smtClean="0"/>
              <a:t>Compiles what it is told, if necessary</a:t>
            </a:r>
          </a:p>
          <a:p>
            <a:pPr lvl="1"/>
            <a:r>
              <a:rPr lang="en-GB" dirty="0" smtClean="0"/>
              <a:t>Disassembles the </a:t>
            </a:r>
            <a:r>
              <a:rPr lang="en-GB" dirty="0" err="1" smtClean="0"/>
              <a:t>bytecode</a:t>
            </a:r>
            <a:endParaRPr lang="en-GB" dirty="0" smtClean="0"/>
          </a:p>
          <a:p>
            <a:pPr lvl="2"/>
            <a:r>
              <a:rPr lang="en-GB" dirty="0" smtClean="0"/>
              <a:t>But not if done by TDK compiler</a:t>
            </a:r>
          </a:p>
          <a:p>
            <a:pPr lvl="1"/>
            <a:r>
              <a:rPr lang="en-GB" dirty="0" smtClean="0"/>
              <a:t>Returns a </a:t>
            </a:r>
            <a:r>
              <a:rPr lang="en-GB" i="1" dirty="0" smtClean="0"/>
              <a:t>human-readable</a:t>
            </a:r>
            <a:r>
              <a:rPr lang="en-GB" dirty="0" smtClean="0"/>
              <a:t> representation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4896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Disassembly 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775" y="1698106"/>
            <a:ext cx="7918450" cy="442805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% </a:t>
            </a:r>
            <a:r>
              <a:rPr lang="fr-FR" sz="1800" i="1" dirty="0" err="1" smtClean="0">
                <a:latin typeface="American Typewriter"/>
                <a:cs typeface="American Typewriter"/>
              </a:rPr>
              <a:t>tcl</a:t>
            </a:r>
            <a:r>
              <a:rPr lang="fr-FR" sz="1800" i="1" dirty="0" smtClean="0">
                <a:latin typeface="American Typewriter"/>
                <a:cs typeface="American Typewriter"/>
              </a:rPr>
              <a:t>::</a:t>
            </a:r>
            <a:r>
              <a:rPr lang="fr-FR" sz="1800" i="1" dirty="0" err="1" smtClean="0">
                <a:latin typeface="American Typewriter"/>
                <a:cs typeface="American Typewriter"/>
              </a:rPr>
              <a:t>unsupported</a:t>
            </a:r>
            <a:r>
              <a:rPr lang="fr-FR" sz="1800" i="1" dirty="0" smtClean="0">
                <a:latin typeface="American Typewriter"/>
                <a:cs typeface="American Typewriter"/>
              </a:rPr>
              <a:t>::</a:t>
            </a:r>
            <a:r>
              <a:rPr lang="fr-FR" sz="1800" i="1" dirty="0" err="1" smtClean="0">
                <a:latin typeface="American Typewriter"/>
                <a:cs typeface="American Typewriter"/>
              </a:rPr>
              <a:t>disassemble</a:t>
            </a:r>
            <a:r>
              <a:rPr lang="fr-FR" sz="1800" i="1" dirty="0" smtClean="0">
                <a:latin typeface="American Typewriter"/>
                <a:cs typeface="American Typewriter"/>
              </a:rPr>
              <a:t> script {</a:t>
            </a:r>
            <a:r>
              <a:rPr lang="fr-FR" sz="1800" b="1" dirty="0" err="1" smtClean="0">
                <a:latin typeface="Consolas"/>
                <a:cs typeface="Consolas"/>
              </a:rPr>
              <a:t>puts</a:t>
            </a:r>
            <a:r>
              <a:rPr lang="fr-FR" sz="1800" b="1" dirty="0" smtClean="0">
                <a:latin typeface="Consolas"/>
                <a:cs typeface="Consolas"/>
              </a:rPr>
              <a:t> "a-$</a:t>
            </a:r>
            <a:r>
              <a:rPr lang="fr-FR" sz="1800" b="1" dirty="0" err="1" smtClean="0">
                <a:latin typeface="Consolas"/>
                <a:cs typeface="Consolas"/>
              </a:rPr>
              <a:t>b-c</a:t>
            </a:r>
            <a:r>
              <a:rPr lang="fr-FR" sz="1800" b="1" dirty="0" smtClean="0">
                <a:latin typeface="Consolas"/>
                <a:cs typeface="Consolas"/>
              </a:rPr>
              <a:t>"</a:t>
            </a:r>
            <a:r>
              <a:rPr lang="fr-FR" sz="1800" i="1" dirty="0" smtClean="0">
                <a:latin typeface="American Typewriter"/>
                <a:cs typeface="American Typewriter"/>
              </a:rPr>
              <a:t>}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ByteCode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0x0x4e210, 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refCt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1, 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epoch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3, 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interp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0x0x31c10 (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epoch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3)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 Source "</a:t>
            </a:r>
            <a:r>
              <a:rPr lang="fr-FR" sz="1800" dirty="0" err="1">
                <a:solidFill>
                  <a:srgbClr val="FFFFFF"/>
                </a:solidFill>
                <a:latin typeface="Consolas"/>
                <a:cs typeface="Consolas"/>
              </a:rPr>
              <a:t>puts</a:t>
            </a:r>
            <a:r>
              <a:rPr lang="fr-FR" sz="1800" dirty="0">
                <a:solidFill>
                  <a:srgbClr val="FFFFFF"/>
                </a:solidFill>
                <a:latin typeface="Consolas"/>
                <a:cs typeface="Consolas"/>
              </a:rPr>
              <a:t> \"a $b c\"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"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 Cmds 1, 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src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13, 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inst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14, 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litObjs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4, aux 0, 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stkDepth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4, code/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src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0.00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 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Commands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1: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     1: pc 0-12, </a:t>
            </a:r>
            <a:r>
              <a:rPr lang="fr-FR" sz="1800" dirty="0" err="1">
                <a:solidFill>
                  <a:srgbClr val="A6A6A6"/>
                </a:solidFill>
                <a:latin typeface="American Typewriter"/>
                <a:cs typeface="American Typewriter"/>
              </a:rPr>
              <a:t>src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 0-12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merican Typewriter"/>
                <a:cs typeface="American Typewriter"/>
              </a:rPr>
              <a:t>  Command 1: "</a:t>
            </a:r>
            <a:r>
              <a:rPr lang="fr-FR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onsolas"/>
                <a:cs typeface="Consolas"/>
              </a:rPr>
              <a:t>puts</a:t>
            </a:r>
            <a:r>
              <a:rPr lang="fr-F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nsolas"/>
                <a:cs typeface="Consolas"/>
              </a:rPr>
              <a:t> \"a $b c\"</a:t>
            </a:r>
            <a:r>
              <a:rPr lang="fr-F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merican Typewriter"/>
                <a:cs typeface="American Typewriter"/>
              </a:rPr>
              <a:t>"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>
                <a:solidFill>
                  <a:srgbClr val="595959"/>
                </a:solidFill>
                <a:latin typeface="American Typewriter"/>
                <a:cs typeface="American Typewriter"/>
              </a:rPr>
              <a:t>    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(0)</a:t>
            </a:r>
            <a:r>
              <a:rPr lang="fr-FR" sz="1800" dirty="0" smtClean="0">
                <a:latin typeface="American Typewriter"/>
                <a:cs typeface="American Typewriter"/>
              </a:rPr>
              <a:t> push1 0 	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# "</a:t>
            </a:r>
            <a:r>
              <a:rPr lang="fr-FR" sz="1800" dirty="0" err="1" smtClean="0">
                <a:latin typeface="Consolas"/>
                <a:cs typeface="Consolas"/>
              </a:rPr>
              <a:t>puts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"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>
                <a:solidFill>
                  <a:srgbClr val="595959"/>
                </a:solidFill>
                <a:latin typeface="American Typewriter"/>
                <a:cs typeface="American Typewriter"/>
              </a:rPr>
              <a:t>    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(2)</a:t>
            </a:r>
            <a:r>
              <a:rPr lang="fr-FR" sz="1800" dirty="0" smtClean="0">
                <a:latin typeface="American Typewriter"/>
                <a:cs typeface="American Typewriter"/>
              </a:rPr>
              <a:t> push1 1 	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# "</a:t>
            </a:r>
            <a:r>
              <a:rPr lang="fr-FR" sz="1800" dirty="0" smtClean="0">
                <a:solidFill>
                  <a:srgbClr val="FFFFFF"/>
                </a:solidFill>
                <a:latin typeface="Consolas"/>
                <a:cs typeface="Consolas"/>
              </a:rPr>
              <a:t>a-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"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>
                <a:solidFill>
                  <a:srgbClr val="595959"/>
                </a:solidFill>
                <a:latin typeface="American Typewriter"/>
                <a:cs typeface="American Typewriter"/>
              </a:rPr>
              <a:t>    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(4)</a:t>
            </a:r>
            <a:r>
              <a:rPr lang="fr-FR" sz="1800" dirty="0" smtClean="0">
                <a:latin typeface="American Typewriter"/>
                <a:cs typeface="American Typewriter"/>
              </a:rPr>
              <a:t> push1 2 	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# "</a:t>
            </a:r>
            <a:r>
              <a:rPr lang="fr-FR" sz="1800" dirty="0" smtClean="0">
                <a:solidFill>
                  <a:srgbClr val="FFFFFF"/>
                </a:solidFill>
                <a:latin typeface="Consolas"/>
                <a:cs typeface="Consolas"/>
              </a:rPr>
              <a:t>b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"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>
                <a:solidFill>
                  <a:srgbClr val="595959"/>
                </a:solidFill>
                <a:latin typeface="American Typewriter"/>
                <a:cs typeface="American Typewriter"/>
              </a:rPr>
              <a:t>    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(6)</a:t>
            </a:r>
            <a:r>
              <a:rPr lang="fr-FR" sz="1800" dirty="0" smtClean="0">
                <a:latin typeface="American Typewriter"/>
                <a:cs typeface="American Typewriter"/>
              </a:rPr>
              <a:t> </a:t>
            </a:r>
            <a:r>
              <a:rPr lang="fr-FR" sz="1800" dirty="0" err="1" smtClean="0">
                <a:latin typeface="American Typewriter"/>
                <a:cs typeface="American Typewriter"/>
              </a:rPr>
              <a:t>loadScalarStk</a:t>
            </a:r>
            <a:r>
              <a:rPr lang="fr-FR" sz="1800" dirty="0" smtClean="0">
                <a:latin typeface="American Typewriter"/>
                <a:cs typeface="American Typewriter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>
                <a:solidFill>
                  <a:srgbClr val="595959"/>
                </a:solidFill>
                <a:latin typeface="American Typewriter"/>
                <a:cs typeface="American Typewriter"/>
              </a:rPr>
              <a:t>    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(7)</a:t>
            </a:r>
            <a:r>
              <a:rPr lang="fr-FR" sz="1800" dirty="0" smtClean="0">
                <a:latin typeface="American Typewriter"/>
                <a:cs typeface="American Typewriter"/>
              </a:rPr>
              <a:t> push1 3 	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# 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 "</a:t>
            </a:r>
            <a:r>
              <a:rPr lang="fr-FR" sz="1800" dirty="0" smtClean="0">
                <a:solidFill>
                  <a:srgbClr val="FFFFFF"/>
                </a:solidFill>
                <a:latin typeface="Consolas"/>
                <a:cs typeface="Consolas"/>
              </a:rPr>
              <a:t>-c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"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>
                <a:solidFill>
                  <a:srgbClr val="595959"/>
                </a:solidFill>
                <a:latin typeface="American Typewriter"/>
                <a:cs typeface="American Typewriter"/>
              </a:rPr>
              <a:t>    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(9)</a:t>
            </a:r>
            <a:r>
              <a:rPr lang="fr-FR" sz="1800" dirty="0" smtClean="0">
                <a:latin typeface="American Typewriter"/>
                <a:cs typeface="American Typewriter"/>
              </a:rPr>
              <a:t> concat1 3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>
                <a:solidFill>
                  <a:srgbClr val="595959"/>
                </a:solidFill>
                <a:latin typeface="American Typewriter"/>
                <a:cs typeface="American Typewriter"/>
              </a:rPr>
              <a:t>    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(</a:t>
            </a:r>
            <a:r>
              <a:rPr lang="fr-FR" sz="1800" dirty="0">
                <a:solidFill>
                  <a:srgbClr val="A6A6A6"/>
                </a:solidFill>
                <a:latin typeface="American Typewriter"/>
                <a:cs typeface="American Typewriter"/>
              </a:rPr>
              <a:t>11</a:t>
            </a:r>
            <a:r>
              <a:rPr lang="fr-FR" sz="1800" dirty="0" smtClean="0">
                <a:solidFill>
                  <a:srgbClr val="A6A6A6"/>
                </a:solidFill>
                <a:latin typeface="American Typewriter"/>
                <a:cs typeface="American Typewriter"/>
              </a:rPr>
              <a:t>)</a:t>
            </a:r>
            <a:r>
              <a:rPr lang="fr-FR" sz="1800" dirty="0" smtClean="0">
                <a:latin typeface="American Typewriter"/>
                <a:cs typeface="American Typewriter"/>
              </a:rPr>
              <a:t> invokeStk1 2 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800" dirty="0" smtClean="0">
                <a:solidFill>
                  <a:srgbClr val="595959"/>
                </a:solidFill>
                <a:latin typeface="American Typewriter"/>
                <a:cs typeface="American Typewriter"/>
              </a:rPr>
              <a:t>    </a:t>
            </a:r>
            <a:r>
              <a:rPr lang="fr-FR" sz="1800" dirty="0" smtClean="0">
                <a:solidFill>
                  <a:schemeClr val="tx1">
                    <a:lumMod val="65000"/>
                  </a:schemeClr>
                </a:solidFill>
                <a:latin typeface="American Typewriter"/>
                <a:cs typeface="American Typewriter"/>
              </a:rPr>
              <a:t>(1</a:t>
            </a:r>
            <a:r>
              <a:rPr lang="fr-FR" sz="1800" dirty="0">
                <a:solidFill>
                  <a:schemeClr val="tx1">
                    <a:lumMod val="65000"/>
                  </a:schemeClr>
                </a:solidFill>
                <a:latin typeface="American Typewriter"/>
                <a:cs typeface="American Typewriter"/>
              </a:rPr>
              <a:t>3)</a:t>
            </a:r>
            <a:r>
              <a:rPr lang="fr-FR" sz="1800" dirty="0" smtClean="0">
                <a:latin typeface="American Typewriter"/>
                <a:cs typeface="American Typewriter"/>
              </a:rPr>
              <a:t> </a:t>
            </a:r>
            <a:r>
              <a:rPr lang="fr-FR" sz="1800" dirty="0" err="1" smtClean="0">
                <a:latin typeface="American Typewriter"/>
                <a:cs typeface="American Typewriter"/>
              </a:rPr>
              <a:t>done</a:t>
            </a:r>
            <a:r>
              <a:rPr lang="fr-FR" sz="1800" dirty="0" smtClean="0">
                <a:latin typeface="American Typewriter"/>
                <a:cs typeface="American Typewriter"/>
              </a:rPr>
              <a:t>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3964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What’s Wrong with Bytecode?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Variable length instructions</a:t>
            </a:r>
          </a:p>
          <a:p>
            <a:pPr lvl="1"/>
            <a:r>
              <a:rPr lang="en-US" dirty="0" smtClean="0"/>
              <a:t>Many common </a:t>
            </a:r>
            <a:r>
              <a:rPr lang="en-US" dirty="0" err="1" smtClean="0"/>
              <a:t>opcodes</a:t>
            </a:r>
            <a:r>
              <a:rPr lang="en-US" dirty="0" smtClean="0"/>
              <a:t> come in multiple sizes</a:t>
            </a:r>
          </a:p>
          <a:p>
            <a:r>
              <a:rPr lang="en-US" dirty="0" smtClean="0"/>
              <a:t>Funky encoding for various lengths</a:t>
            </a:r>
          </a:p>
          <a:p>
            <a:pPr lvl="1"/>
            <a:r>
              <a:rPr lang="en-US" dirty="0" smtClean="0"/>
              <a:t>Command metadata might as well be read-only!</a:t>
            </a:r>
          </a:p>
          <a:p>
            <a:r>
              <a:rPr lang="en-US" dirty="0" smtClean="0"/>
              <a:t>Very hard to improve overall</a:t>
            </a:r>
          </a:p>
          <a:p>
            <a:pPr lvl="1"/>
            <a:r>
              <a:rPr lang="en-US" dirty="0" smtClean="0"/>
              <a:t>Can extend with new </a:t>
            </a:r>
            <a:r>
              <a:rPr lang="en-US" dirty="0" err="1" smtClean="0"/>
              <a:t>opcodes</a:t>
            </a:r>
            <a:endParaRPr lang="en-US" dirty="0"/>
          </a:p>
          <a:p>
            <a:pPr lvl="1"/>
            <a:r>
              <a:rPr lang="en-US" dirty="0" smtClean="0"/>
              <a:t>Can compile individual commands better</a:t>
            </a:r>
          </a:p>
          <a:p>
            <a:pPr lvl="1"/>
            <a:r>
              <a:rPr lang="en-US" dirty="0" smtClean="0"/>
              <a:t>Global optimizations much more challenging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899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Improving compilation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22219" r="22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5699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Improving Coverage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err="1" smtClean="0"/>
              <a:t>Tcl</a:t>
            </a:r>
            <a:r>
              <a:rPr lang="en-GB" dirty="0" smtClean="0"/>
              <a:t> assembler showed potential</a:t>
            </a:r>
          </a:p>
          <a:p>
            <a:pPr lvl="1"/>
            <a:r>
              <a:rPr lang="en-GB" sz="2200" dirty="0" err="1" smtClean="0">
                <a:latin typeface="American Typewriter"/>
                <a:cs typeface="American Typewriter"/>
              </a:rPr>
              <a:t>tcl</a:t>
            </a:r>
            <a:r>
              <a:rPr lang="en-GB" sz="2200" dirty="0" smtClean="0">
                <a:latin typeface="American Typewriter"/>
                <a:cs typeface="American Typewriter"/>
              </a:rPr>
              <a:t>::unsupported::assemble</a:t>
            </a:r>
            <a:endParaRPr lang="en-GB" sz="2400" dirty="0" smtClean="0">
              <a:latin typeface="American Typewriter"/>
              <a:cs typeface="American Typewriter"/>
            </a:endParaRPr>
          </a:p>
          <a:p>
            <a:r>
              <a:rPr lang="en-GB" i="1" dirty="0" smtClean="0"/>
              <a:t>In theory,</a:t>
            </a:r>
            <a:r>
              <a:rPr lang="en-GB" dirty="0" smtClean="0"/>
              <a:t> </a:t>
            </a:r>
            <a:r>
              <a:rPr lang="en-GB" dirty="0" err="1" smtClean="0"/>
              <a:t>bytecode</a:t>
            </a:r>
            <a:r>
              <a:rPr lang="en-GB" dirty="0" smtClean="0"/>
              <a:t> compiled commands are easier to optimize</a:t>
            </a:r>
          </a:p>
          <a:p>
            <a:pPr lvl="1"/>
            <a:r>
              <a:rPr lang="en-GB" dirty="0" smtClean="0"/>
              <a:t>Can prove safety theorems about them</a:t>
            </a:r>
          </a:p>
          <a:p>
            <a:pPr lvl="1"/>
            <a:r>
              <a:rPr lang="en-GB" dirty="0" err="1" smtClean="0"/>
              <a:t>Uncompiled</a:t>
            </a:r>
            <a:r>
              <a:rPr lang="en-GB" dirty="0" smtClean="0"/>
              <a:t> commands are hard</a:t>
            </a:r>
          </a:p>
          <a:p>
            <a:pPr lvl="2"/>
            <a:r>
              <a:rPr lang="en-GB" dirty="0" smtClean="0"/>
              <a:t>Just push arguments and </a:t>
            </a:r>
            <a:r>
              <a:rPr lang="en-GB" sz="1900" dirty="0" err="1" smtClean="0">
                <a:latin typeface="American Typewriter"/>
                <a:cs typeface="American Typewriter"/>
              </a:rPr>
              <a:t>invokeStk</a:t>
            </a:r>
            <a:r>
              <a:rPr lang="en-GB" dirty="0" smtClean="0"/>
              <a:t>; no semantics</a:t>
            </a:r>
          </a:p>
          <a:p>
            <a:pPr lvl="1"/>
            <a:r>
              <a:rPr lang="en-GB" dirty="0" smtClean="0"/>
              <a:t>Fully-</a:t>
            </a:r>
            <a:r>
              <a:rPr lang="en-GB" dirty="0" err="1" smtClean="0"/>
              <a:t>bytecoded</a:t>
            </a:r>
            <a:r>
              <a:rPr lang="en-GB" dirty="0" smtClean="0"/>
              <a:t> procedures can support more analysis</a:t>
            </a:r>
          </a:p>
          <a:p>
            <a:r>
              <a:rPr lang="en-GB" dirty="0" smtClean="0"/>
              <a:t>To get benefit, needed to increase fraction of compiled commands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25–27 Sept. 2013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Tcl 2013, New Orleans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5A2A6-55E9-4843-BFA4-4D8988C6C24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0136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cl Presentations">
  <a:themeElements>
    <a:clrScheme name="Twilight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Tcl Presentations.thmx</Template>
  <TotalTime>18393</TotalTime>
  <Words>2493</Words>
  <Application>Microsoft Macintosh PowerPoint</Application>
  <PresentationFormat>On-screen Show (4:3)</PresentationFormat>
  <Paragraphs>646</Paragraphs>
  <Slides>39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Tcl Presentations</vt:lpstr>
      <vt:lpstr>Optimizing Tcl Bytecode</vt:lpstr>
      <vt:lpstr>Outline</vt:lpstr>
      <vt:lpstr>Bytecode</vt:lpstr>
      <vt:lpstr>Tcl Evaluation Strategy</vt:lpstr>
      <vt:lpstr>Looking at Bytecode</vt:lpstr>
      <vt:lpstr>Disassembly Example</vt:lpstr>
      <vt:lpstr>What’s Wrong with Bytecode?</vt:lpstr>
      <vt:lpstr>Coverage</vt:lpstr>
      <vt:lpstr>Improving Coverage</vt:lpstr>
      <vt:lpstr>Which to tackle?</vt:lpstr>
      <vt:lpstr>Methodology</vt:lpstr>
      <vt:lpstr>Methodology</vt:lpstr>
      <vt:lpstr>Subcommand Frequencies</vt:lpstr>
      <vt:lpstr>Commands with New Compilers</vt:lpstr>
      <vt:lpstr>Future Compiled Commands?</vt:lpstr>
      <vt:lpstr>Generation</vt:lpstr>
      <vt:lpstr>Improving Generation: “list concat” via expansion</vt:lpstr>
      <vt:lpstr>Improving Generation: Ensembles</vt:lpstr>
      <vt:lpstr>Improving Generation</vt:lpstr>
      <vt:lpstr>Disassembler</vt:lpstr>
      <vt:lpstr>Improving Inspection</vt:lpstr>
      <vt:lpstr>Example: foreach loop</vt:lpstr>
      <vt:lpstr>Inside the Disassembly Dict</vt:lpstr>
      <vt:lpstr>Optimizer</vt:lpstr>
      <vt:lpstr>Optimization</vt:lpstr>
      <vt:lpstr>Current Optimizations</vt:lpstr>
      <vt:lpstr>Much still to do</vt:lpstr>
      <vt:lpstr>Performance</vt:lpstr>
      <vt:lpstr>Methodology</vt:lpstr>
      <vt:lpstr>Raw Performance (time/iter)</vt:lpstr>
      <vt:lpstr>Raw Speed</vt:lpstr>
      <vt:lpstr>Performance</vt:lpstr>
      <vt:lpstr>Relative Performance</vt:lpstr>
      <vt:lpstr>Performance Measurement Highlights</vt:lpstr>
      <vt:lpstr>Implications for Optimization</vt:lpstr>
      <vt:lpstr>Directions</vt:lpstr>
      <vt:lpstr>Where next?</vt:lpstr>
      <vt:lpstr>Where next?</vt:lpstr>
      <vt:lpstr>Where next?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Donal Fellows</dc:creator>
  <cp:lastModifiedBy>Donal Fellows</cp:lastModifiedBy>
  <cp:revision>119</cp:revision>
  <dcterms:created xsi:type="dcterms:W3CDTF">2013-07-04T06:37:48Z</dcterms:created>
  <dcterms:modified xsi:type="dcterms:W3CDTF">2013-09-26T16:17:26Z</dcterms:modified>
</cp:coreProperties>
</file>