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7"/>
  </p:notesMasterIdLst>
  <p:handoutMasterIdLst>
    <p:handoutMasterId r:id="rId5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10080625" cy="7559675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F4F7357-BD90-4968-BFCD-45401BA1A50B}" type="slidenum">
              <a:t>‹Nº›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18327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3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4 Marcador de fecha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46CA3C3-D765-4856-8A19-2435BE565AE0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7698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 sz="2810">
              <a:latin typeface="Albany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10CACC-E3AC-4B8E-BAEA-816990C9017B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10567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45310F-1D72-403A-8997-55BAA89539FD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3996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4A509D-C7BF-4B10-9CC4-3637043428B4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13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ACD5A8-45DF-4764-A649-35EC0FCF415A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96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F7989F-9A03-43FF-BE4C-21A1C355FBA1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21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4DCBBF-BC15-4F01-8D40-4F37A4E2A90A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05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00113" y="1984375"/>
            <a:ext cx="4064000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984375"/>
            <a:ext cx="4064000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9E69E4-0F4D-416E-80FE-0080CC995826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07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D2583E-426C-49D0-B8A6-0299FC055633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49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503B13-542F-45A2-AF6B-7DFF73BBC154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949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AAC702-8647-43F7-AC25-C40A56E1E4AD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57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468958-BBE1-4FAE-835A-BDC864DC351F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798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9F0AE8-4387-4AE5-AAAB-388D5CD73EB1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309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95C49F-4244-49DB-B380-79E57900EE8D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27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A1391D-6E16-426E-88EB-4377CF57A8C8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5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00900" y="554038"/>
            <a:ext cx="2159000" cy="69770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20725" y="554038"/>
            <a:ext cx="6327775" cy="69770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2C40D0-AA0C-4835-816B-111FEEBD0413}" type="slidenum"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272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19D462-DAAB-45DD-AE76-540FCC253E0C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24726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5E743E-5C42-46D9-8FF6-7E3503FF143D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3317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FC3526-25E1-4F21-AFD3-8EA8F27E77EA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3211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F8774C-CF86-4140-A67C-B59DE0BE1A09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704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D726BC-0261-4CFD-933B-4F9A12756DE1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1919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9F7B37-F54B-4513-B285-1370CD83FC2D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0858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8DCC20-EB02-41C4-81D9-5FD3E0DBFA6F}" type="slidenum">
              <a:t>‹Nº›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473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x-none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077F03CC-AC0F-4830-8AD5-7CAF70A28672}" type="slidenum">
              <a:t>‹Nº›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720000" y="553320"/>
            <a:ext cx="864000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900000" y="1985039"/>
            <a:ext cx="8280000" cy="5545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de-DE"/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612000" y="6455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de-DE"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0" y="6455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ctr" rtl="0" hangingPunct="0">
              <a:buNone/>
              <a:tabLst/>
              <a:defRPr lang="de-DE"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083360" y="6455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de-DE" sz="14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F4923CF1-5948-4C5A-AADE-DEE90935C4FF}" type="slidenum"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4400" b="0" i="0" u="none" strike="noStrike">
          <a:ln>
            <a:noFill/>
          </a:ln>
          <a:solidFill>
            <a:srgbClr val="280099"/>
          </a:solidFill>
          <a:latin typeface="Albany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>
          <a:ln>
            <a:noFill/>
          </a:ln>
          <a:latin typeface="Albany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900000" y="301320"/>
            <a:ext cx="8640000" cy="6456600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-216000" algn="l">
              <a:buNone/>
            </a:pPr>
            <a:endParaRPr lang="de-DE" sz="4400"/>
          </a:p>
          <a:p>
            <a:pPr marL="0" lvl="0" indent="-216000" algn="l">
              <a:buNone/>
            </a:pPr>
            <a:endParaRPr lang="de-DE" sz="4400"/>
          </a:p>
          <a:p>
            <a:pPr marL="0" lvl="0" indent="-216000" algn="l">
              <a:buNone/>
            </a:pPr>
            <a:endParaRPr lang="de-DE" sz="4400"/>
          </a:p>
          <a:p>
            <a:pPr marL="0" lvl="0" indent="-216000" algn="l">
              <a:buNone/>
            </a:pPr>
            <a:r>
              <a:rPr lang="de-DE" sz="4400"/>
              <a:t>The System Object Model (SOM):</a:t>
            </a:r>
          </a:p>
          <a:p>
            <a:pPr marL="0" lvl="0" indent="-216000" algn="l">
              <a:buNone/>
            </a:pPr>
            <a:r>
              <a:rPr lang="de-DE" sz="4400"/>
              <a:t>A Technology for Language</a:t>
            </a:r>
          </a:p>
          <a:p>
            <a:pPr marL="0" lvl="0" indent="-216000" algn="l">
              <a:buNone/>
            </a:pPr>
            <a:r>
              <a:rPr lang="de-DE" sz="4400"/>
              <a:t>Independent Objects</a:t>
            </a:r>
          </a:p>
          <a:p>
            <a:pPr marL="0" lvl="0" indent="-216000" algn="l">
              <a:buNone/>
            </a:pPr>
            <a:endParaRPr lang="de-DE"/>
          </a:p>
          <a:p>
            <a:pPr marL="0" lvl="0" indent="-216000" algn="l">
              <a:buNone/>
            </a:pPr>
            <a:r>
              <a:rPr lang="de-DE" sz="2400"/>
              <a:t>Roger Sessions</a:t>
            </a:r>
          </a:p>
          <a:p>
            <a:pPr marL="0" lvl="0" indent="-216000" algn="l">
              <a:buNone/>
            </a:pPr>
            <a:r>
              <a:rPr lang="de-DE" sz="2400"/>
              <a:t>Object Technology Products Group</a:t>
            </a:r>
          </a:p>
          <a:p>
            <a:pPr marL="0" lvl="0" indent="-216000" algn="l">
              <a:buNone/>
            </a:pPr>
            <a:r>
              <a:rPr lang="de-DE" sz="2400"/>
              <a:t>IBM, Austin, Texas</a:t>
            </a:r>
          </a:p>
          <a:p>
            <a:pPr marL="0" lvl="0" indent="-216000" algn="ctr">
              <a:buNone/>
            </a:pPr>
            <a:endParaRPr lang="de-DE"/>
          </a:p>
          <a:p>
            <a:pPr marL="0" lvl="0" indent="-216000" algn="ctr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A Programming Example</a:t>
            </a:r>
            <a:br>
              <a:rPr lang="de-DE"/>
            </a:br>
            <a:r>
              <a:rPr lang="de-DE"/>
              <a:t>-The C Bindings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3622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Definition of a Class</a:t>
            </a:r>
          </a:p>
          <a:p>
            <a:pPr lvl="0"/>
            <a:r>
              <a:rPr lang="de-DE"/>
              <a:t>A relationship between a data template and a set of behaviors</a:t>
            </a:r>
          </a:p>
          <a:p>
            <a:pPr lvl="0">
              <a:buNone/>
            </a:pPr>
            <a:r>
              <a:rPr lang="de-DE"/>
              <a:t>Example of a class</a:t>
            </a:r>
          </a:p>
          <a:p>
            <a:pPr lvl="0"/>
            <a:r>
              <a:rPr lang="de-DE"/>
              <a:t>The animal class</a:t>
            </a:r>
          </a:p>
          <a:p>
            <a:pPr lvl="0">
              <a:buNone/>
            </a:pPr>
            <a:r>
              <a:rPr lang="de-DE"/>
              <a:t>What is an animal?</a:t>
            </a:r>
          </a:p>
          <a:p>
            <a:pPr lvl="0"/>
            <a:r>
              <a:rPr lang="de-DE"/>
              <a:t>an animal has a name</a:t>
            </a:r>
          </a:p>
          <a:p>
            <a:pPr lvl="0"/>
            <a:r>
              <a:rPr lang="de-DE"/>
              <a:t>an animal eats some kind of food</a:t>
            </a:r>
          </a:p>
          <a:p>
            <a:pPr lvl="0"/>
            <a:r>
              <a:rPr lang="de-DE"/>
              <a:t>an animal can tell you about itself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Defining the class animal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&lt;somobj.sc&gt;</a:t>
            </a:r>
            <a:br>
              <a:rPr lang="de-DE"/>
            </a:br>
            <a:r>
              <a:rPr lang="de-DE"/>
              <a:t>class: animal;</a:t>
            </a:r>
            <a:br>
              <a:rPr lang="de-DE"/>
            </a:br>
            <a:r>
              <a:rPr lang="de-DE"/>
              <a:t>parent: SOMObject;</a:t>
            </a:r>
            <a:br>
              <a:rPr lang="de-DE"/>
            </a:br>
            <a:r>
              <a:rPr lang="de-DE"/>
              <a:t>data:</a:t>
            </a:r>
            <a:br>
              <a:rPr lang="de-DE"/>
            </a:br>
            <a:r>
              <a:rPr lang="de-DE"/>
              <a:t>	char name[100];</a:t>
            </a:r>
            <a:br>
              <a:rPr lang="de-DE"/>
            </a:br>
            <a:r>
              <a:rPr lang="de-DE"/>
              <a:t>	char food[100];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Defining the class animal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methods:</a:t>
            </a:r>
            <a:br>
              <a:rPr lang="de-DE"/>
            </a:br>
            <a:r>
              <a:rPr lang="de-DE"/>
              <a:t>	void setName(char *newName);</a:t>
            </a:r>
            <a:br>
              <a:rPr lang="de-DE"/>
            </a:br>
            <a:r>
              <a:rPr lang="de-DE"/>
              <a:t>	char *getName();</a:t>
            </a:r>
            <a:br>
              <a:rPr lang="de-DE"/>
            </a:br>
            <a:r>
              <a:rPr lang="de-DE"/>
              <a:t>	void setFood(char *newFood);</a:t>
            </a:r>
            <a:br>
              <a:rPr lang="de-DE"/>
            </a:br>
            <a:r>
              <a:rPr lang="de-DE"/>
              <a:t>	char *getFood();</a:t>
            </a:r>
            <a:br>
              <a:rPr lang="de-DE"/>
            </a:br>
            <a:r>
              <a:rPr lang="de-DE"/>
              <a:t>	void print();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compiler creates a method</a:t>
            </a:r>
            <a:br>
              <a:rPr lang="de-DE"/>
            </a:br>
            <a:r>
              <a:rPr lang="de-DE"/>
              <a:t>template file...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#define animal_Class_Source</a:t>
            </a:r>
            <a:br>
              <a:rPr lang="de-DE"/>
            </a:br>
            <a:r>
              <a:rPr lang="de-DE"/>
              <a:t>#include "animal.ih"</a:t>
            </a:r>
            <a:br>
              <a:rPr lang="de-DE"/>
            </a:br>
            <a:r>
              <a:rPr lang="de-DE"/>
              <a:t>#include &lt;string.h&gt;</a:t>
            </a:r>
            <a:br>
              <a:rPr lang="de-DE"/>
            </a:br>
            <a:r>
              <a:rPr lang="de-DE"/>
              <a:t>#include &lt;stdio.h&gt;</a:t>
            </a:r>
          </a:p>
          <a:p>
            <a:pPr lvl="0">
              <a:buNone/>
            </a:pPr>
            <a:r>
              <a:rPr lang="de-DE"/>
              <a:t>#undef SOM_CurrentClass</a:t>
            </a:r>
            <a:br>
              <a:rPr lang="de-DE"/>
            </a:br>
            <a:r>
              <a:rPr lang="de-DE"/>
              <a:t>#define SOM_CurrentClass \</a:t>
            </a:r>
            <a:br>
              <a:rPr lang="de-DE"/>
            </a:br>
            <a:r>
              <a:rPr lang="de-DE"/>
              <a:t>animalCClassData.parentMtab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compiler creates a method</a:t>
            </a:r>
            <a:br>
              <a:rPr lang="de-DE"/>
            </a:br>
            <a:r>
              <a:rPr lang="de-DE"/>
              <a:t>template file...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void setName(animal *somSelf,</a:t>
            </a:r>
            <a:br>
              <a:rPr lang="de-DE"/>
            </a:br>
            <a:r>
              <a:rPr lang="de-DE"/>
              <a:t>	char *newName)</a:t>
            </a:r>
          </a:p>
          <a:p>
            <a:pPr lvl="0">
              <a:buNone/>
            </a:pPr>
            <a:r>
              <a:rPr lang="de-DE"/>
              <a:t>{</a:t>
            </a:r>
            <a:br>
              <a:rPr lang="de-DE"/>
            </a:br>
            <a:r>
              <a:rPr lang="de-DE"/>
              <a:t>	animal Data</a:t>
            </a:r>
            <a:br>
              <a:rPr lang="de-DE"/>
            </a:br>
            <a:r>
              <a:rPr lang="de-DE"/>
              <a:t>	*somThis=animalGetData(somSelf);</a:t>
            </a:r>
            <a:br>
              <a:rPr lang="de-DE"/>
            </a:br>
            <a:r>
              <a:rPr lang="de-DE"/>
              <a:t>	animalMethodDebug("animal",</a:t>
            </a:r>
            <a:br>
              <a:rPr lang="de-DE"/>
            </a:br>
            <a:r>
              <a:rPr lang="de-DE"/>
              <a:t>	"setName");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compiler creates a method</a:t>
            </a:r>
            <a:br>
              <a:rPr lang="de-DE"/>
            </a:br>
            <a:r>
              <a:rPr lang="de-DE"/>
              <a:t>template file...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char *getName(animal *somSelf)</a:t>
            </a:r>
            <a:br>
              <a:rPr lang="de-DE"/>
            </a:br>
            <a:r>
              <a:rPr lang="de-DE"/>
              <a:t>{</a:t>
            </a:r>
            <a:br>
              <a:rPr lang="de-DE"/>
            </a:br>
            <a:r>
              <a:rPr lang="de-DE"/>
              <a:t> animalData</a:t>
            </a:r>
            <a:br>
              <a:rPr lang="de-DE"/>
            </a:br>
            <a:r>
              <a:rPr lang="de-DE"/>
              <a:t> *somThis=animalGetData(somSelf);</a:t>
            </a:r>
            <a:br>
              <a:rPr lang="de-DE"/>
            </a:br>
            <a:r>
              <a:rPr lang="de-DE"/>
              <a:t> animalMethodDebug("animal",</a:t>
            </a:r>
            <a:br>
              <a:rPr lang="de-DE"/>
            </a:br>
            <a:r>
              <a:rPr lang="de-DE"/>
              <a:t> "getName");</a:t>
            </a:r>
          </a:p>
          <a:p>
            <a:pPr lvl="0">
              <a:buNone/>
            </a:pPr>
            <a:r>
              <a:rPr lang="de-DE"/>
              <a:t>}</a:t>
            </a:r>
          </a:p>
          <a:p>
            <a:pPr lvl="0">
              <a:buNone/>
            </a:pPr>
            <a:r>
              <a:rPr lang="de-DE"/>
              <a:t>/* etc. */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...which you fill in: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void setName(animal *somSelf,</a:t>
            </a:r>
          </a:p>
          <a:p>
            <a:pPr lvl="0">
              <a:buNone/>
            </a:pPr>
            <a:r>
              <a:rPr lang="de-DE"/>
              <a:t> char *newName)</a:t>
            </a:r>
          </a:p>
          <a:p>
            <a:pPr lvl="0">
              <a:buNone/>
            </a:pPr>
            <a:r>
              <a:rPr lang="de-DE"/>
              <a:t>{</a:t>
            </a:r>
            <a:br>
              <a:rPr lang="de-DE"/>
            </a:br>
            <a:r>
              <a:rPr lang="de-DE"/>
              <a:t>	animalData</a:t>
            </a:r>
            <a:br>
              <a:rPr lang="de-DE"/>
            </a:br>
            <a:r>
              <a:rPr lang="de-DE"/>
              <a:t>	*somThis=animalGetData(somSelf);</a:t>
            </a:r>
            <a:br>
              <a:rPr lang="de-DE"/>
            </a:br>
            <a:r>
              <a:rPr lang="de-DE"/>
              <a:t>	animalMethodDebug("animal",</a:t>
            </a:r>
            <a:br>
              <a:rPr lang="de-DE"/>
            </a:br>
            <a:r>
              <a:rPr lang="de-DE"/>
              <a:t>	"setName");</a:t>
            </a:r>
            <a:br>
              <a:rPr lang="de-DE"/>
            </a:br>
            <a:r>
              <a:rPr lang="de-DE"/>
              <a:t>	strcpy(_name, newName);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...which you fill in: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char *getName(animal *somSelf)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	animalData</a:t>
            </a:r>
            <a:br>
              <a:rPr lang="de-DE"/>
            </a:br>
            <a:r>
              <a:rPr lang="de-DE"/>
              <a:t>	*somThis=animalGetData(somSelf);</a:t>
            </a:r>
            <a:br>
              <a:rPr lang="de-DE"/>
            </a:br>
            <a:r>
              <a:rPr lang="de-DE"/>
              <a:t> 	animalMethodDebug("animal",</a:t>
            </a:r>
            <a:br>
              <a:rPr lang="de-DE"/>
            </a:br>
            <a:r>
              <a:rPr lang="de-DE"/>
              <a:t> 	"getName");</a:t>
            </a:r>
            <a:br>
              <a:rPr lang="de-DE"/>
            </a:br>
            <a:r>
              <a:rPr lang="de-DE"/>
              <a:t>	return _name;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...which you fill in: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553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void print (animal *somSelf)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   animalData</a:t>
            </a:r>
            <a:br>
              <a:rPr lang="de-DE"/>
            </a:br>
            <a:r>
              <a:rPr lang="de-DE"/>
              <a:t>	*somThis=animalGetData(somSelf);</a:t>
            </a:r>
            <a:br>
              <a:rPr lang="de-DE"/>
            </a:br>
            <a:r>
              <a:rPr lang="de-DE"/>
              <a:t>	animalMethodDebug("animal",</a:t>
            </a:r>
            <a:br>
              <a:rPr lang="de-DE"/>
            </a:br>
            <a:r>
              <a:rPr lang="de-DE"/>
              <a:t>	"print");	</a:t>
            </a:r>
            <a:br>
              <a:rPr lang="de-DE"/>
            </a:br>
            <a:r>
              <a:rPr lang="de-DE"/>
              <a:t>	printf("My name is: %s\n",</a:t>
            </a:r>
            <a:br>
              <a:rPr lang="de-DE"/>
            </a:br>
            <a:r>
              <a:rPr lang="de-DE"/>
              <a:t> 		_getName(somSelf));</a:t>
            </a:r>
            <a:br>
              <a:rPr lang="de-DE"/>
            </a:br>
            <a:r>
              <a:rPr lang="de-DE"/>
              <a:t> 	printf("My favorite food is: %s\n",</a:t>
            </a:r>
            <a:br>
              <a:rPr lang="de-DE"/>
            </a:br>
            <a:r>
              <a:rPr lang="de-DE"/>
              <a:t> 		_getFood(somSelf));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The animal client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517039"/>
            <a:ext cx="9071640" cy="5733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"animal.h"</a:t>
            </a:r>
            <a:br>
              <a:rPr lang="de-DE"/>
            </a:br>
            <a:r>
              <a:rPr lang="de-DE"/>
              <a:t>int main()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	animal *pooh;</a:t>
            </a:r>
            <a:br>
              <a:rPr lang="de-DE"/>
            </a:br>
            <a:r>
              <a:rPr lang="de-DE"/>
              <a:t> 	animal *bugs;</a:t>
            </a:r>
          </a:p>
          <a:p>
            <a:pPr lvl="0">
              <a:buNone/>
            </a:pPr>
            <a:r>
              <a:rPr lang="de-DE"/>
              <a:t/>
            </a:r>
            <a:br>
              <a:rPr lang="de-DE"/>
            </a:br>
            <a:r>
              <a:rPr lang="de-DE"/>
              <a:t>	pooh=animalNew();</a:t>
            </a:r>
            <a:br>
              <a:rPr lang="de-DE"/>
            </a:br>
            <a:r>
              <a:rPr lang="de-DE"/>
              <a:t>	bugs=animalNew();</a:t>
            </a:r>
          </a:p>
          <a:p>
            <a:pPr lvl="0">
              <a:buNone/>
            </a:pPr>
            <a:r>
              <a:rPr lang="de-DE"/>
              <a:t/>
            </a:r>
            <a:br>
              <a:rPr lang="de-DE"/>
            </a:br>
            <a:r>
              <a:rPr lang="de-DE"/>
              <a:t> 	_setName (pooh, "Pooh Bear");</a:t>
            </a:r>
            <a:br>
              <a:rPr lang="de-DE"/>
            </a:br>
            <a:r>
              <a:rPr lang="de-DE"/>
              <a:t>	_setName (bugs, "Bugs Bunny);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720000" y="553320"/>
            <a:ext cx="8640000" cy="6976800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de-DE" smtClean="0"/>
              <a:t>Creative </a:t>
            </a:r>
            <a:r>
              <a:rPr lang="de-DE" dirty="0"/>
              <a:t>Commons Attribution-Share Alike 3.0</a:t>
            </a:r>
          </a:p>
          <a:p>
            <a:pPr marL="0" lvl="0" indent="-216000" algn="ctr">
              <a:buNone/>
            </a:pPr>
            <a:endParaRPr lang="de-DE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20000" y="845846"/>
            <a:ext cx="8640000" cy="677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de-DE" sz="4400" b="0" i="0" u="none" strike="noStrike">
                <a:ln>
                  <a:noFill/>
                </a:ln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US" dirty="0" smtClean="0"/>
              <a:t>Copyright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The animal client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   _setFood(pooh, "Honey");</a:t>
            </a:r>
            <a:br>
              <a:rPr lang="de-DE"/>
            </a:br>
            <a:r>
              <a:rPr lang="de-DE"/>
              <a:t>	_setFood(bugs, "Carrots");</a:t>
            </a:r>
            <a:br>
              <a:rPr lang="de-DE"/>
            </a:br>
            <a:endParaRPr lang="de-DE"/>
          </a:p>
          <a:p>
            <a:pPr lvl="0">
              <a:buNone/>
            </a:pPr>
            <a:r>
              <a:rPr lang="de-DE"/>
              <a:t>	_print(pooh);</a:t>
            </a:r>
            <a:br>
              <a:rPr lang="de-DE"/>
            </a:br>
            <a:r>
              <a:rPr lang="de-DE"/>
              <a:t>	_print(bugs);</a:t>
            </a:r>
            <a:br>
              <a:rPr lang="de-DE"/>
            </a:br>
            <a:endParaRPr lang="de-DE"/>
          </a:p>
          <a:p>
            <a:pPr lvl="0">
              <a:buNone/>
            </a:pPr>
            <a:r>
              <a:rPr lang="de-DE"/>
              <a:t>	return 0;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Program output: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                   My name is: Pooh Bear</a:t>
            </a:r>
          </a:p>
          <a:p>
            <a:pPr lvl="0">
              <a:buNone/>
            </a:pPr>
            <a:r>
              <a:rPr lang="de-DE"/>
              <a:t>My favorite food is: Honey</a:t>
            </a:r>
          </a:p>
          <a:p>
            <a:pPr lvl="0">
              <a:buNone/>
            </a:pPr>
            <a:r>
              <a:rPr lang="de-DE"/>
              <a:t>                    My name is: Bugs Bunny</a:t>
            </a:r>
          </a:p>
          <a:p>
            <a:pPr lvl="0">
              <a:buNone/>
            </a:pPr>
            <a:r>
              <a:rPr lang="de-DE"/>
              <a:t>My favorite food is: Carrots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Inheritance (Class Derivation)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4504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800"/>
              <a:t>We have an animal class. Objects of type animal can</a:t>
            </a:r>
          </a:p>
          <a:p>
            <a:pPr lvl="0"/>
            <a:r>
              <a:rPr lang="de-DE" sz="2800"/>
              <a:t>be assigned a name</a:t>
            </a:r>
          </a:p>
          <a:p>
            <a:pPr lvl="0"/>
            <a:r>
              <a:rPr lang="de-DE" sz="2800"/>
              <a:t>be assigned a food</a:t>
            </a:r>
          </a:p>
          <a:p>
            <a:pPr lvl="0">
              <a:buNone/>
            </a:pPr>
            <a:r>
              <a:rPr lang="de-DE" sz="2800"/>
              <a:t>Consider writing a dog class. Objects of type dog can</a:t>
            </a:r>
          </a:p>
          <a:p>
            <a:pPr lvl="0"/>
            <a:r>
              <a:rPr lang="de-DE" sz="2800"/>
              <a:t>be assigned a name</a:t>
            </a:r>
          </a:p>
          <a:p>
            <a:pPr lvl="0"/>
            <a:r>
              <a:rPr lang="de-DE" sz="2800"/>
              <a:t>be assigned a food</a:t>
            </a:r>
          </a:p>
          <a:p>
            <a:pPr lvl="0"/>
            <a:r>
              <a:rPr lang="de-DE" sz="2800"/>
              <a:t>make a noise</a:t>
            </a:r>
          </a:p>
          <a:p>
            <a:pPr lvl="0">
              <a:buNone/>
            </a:pPr>
            <a:r>
              <a:rPr lang="de-DE" sz="2800"/>
              <a:t>We can derive a new class, dog, from an existing class, animal</a:t>
            </a:r>
          </a:p>
          <a:p>
            <a:pPr lvl="0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Implementation of dog class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dog.csc:</a:t>
            </a:r>
          </a:p>
          <a:p>
            <a:pPr lvl="0">
              <a:buNone/>
            </a:pPr>
            <a:r>
              <a:rPr lang="de-DE"/>
              <a:t>#include "animal.sc"</a:t>
            </a:r>
            <a:br>
              <a:rPr lang="de-DE"/>
            </a:br>
            <a:r>
              <a:rPr lang="de-DE"/>
              <a:t>class: dog;</a:t>
            </a:r>
            <a:br>
              <a:rPr lang="de-DE"/>
            </a:br>
            <a:r>
              <a:rPr lang="de-DE"/>
              <a:t>parent: animal;</a:t>
            </a:r>
            <a:br>
              <a:rPr lang="de-DE"/>
            </a:br>
            <a:r>
              <a:rPr lang="de-DE"/>
              <a:t>methods:</a:t>
            </a:r>
            <a:br>
              <a:rPr lang="de-DE"/>
            </a:br>
            <a:r>
              <a:rPr lang="de-DE"/>
              <a:t>	void bark();</a:t>
            </a:r>
          </a:p>
          <a:p>
            <a:pPr lvl="0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Implementation of dog class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dog.c:</a:t>
            </a:r>
          </a:p>
          <a:p>
            <a:pPr lvl="0">
              <a:buNone/>
            </a:pPr>
            <a:r>
              <a:rPr lang="de-DE"/>
              <a:t>static void bark (dog *somSelf)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	dogMethodDebug("dog","bark");</a:t>
            </a:r>
          </a:p>
          <a:p>
            <a:pPr lvl="0">
              <a:buNone/>
            </a:pPr>
            <a:r>
              <a:rPr lang="de-DE"/>
              <a:t> 	printf("Unknown dog noise\n");</a:t>
            </a:r>
          </a:p>
          <a:p>
            <a:pPr lvl="0">
              <a:buNone/>
            </a:pPr>
            <a:r>
              <a:rPr lang="de-DE"/>
              <a:t>}</a:t>
            </a:r>
          </a:p>
          <a:p>
            <a:pPr lvl="0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"animal.h"</a:t>
            </a:r>
            <a:br>
              <a:rPr lang="de-DE"/>
            </a:br>
            <a:r>
              <a:rPr lang="de-DE"/>
              <a:t>#include "dog.h"</a:t>
            </a:r>
          </a:p>
          <a:p>
            <a:pPr lvl="0">
              <a:buNone/>
            </a:pPr>
            <a:r>
              <a:rPr lang="de-DE"/>
              <a:t>int main ()</a:t>
            </a:r>
          </a:p>
          <a:p>
            <a:pPr lvl="0">
              <a:buNone/>
            </a:pPr>
            <a:r>
              <a:rPr lang="de-DE"/>
              <a:t>{</a:t>
            </a:r>
            <a:br>
              <a:rPr lang="de-DE"/>
            </a:br>
            <a:r>
              <a:rPr lang="de-DE"/>
              <a:t>	animal *pooh;</a:t>
            </a:r>
            <a:br>
              <a:rPr lang="de-DE"/>
            </a:br>
            <a:r>
              <a:rPr lang="de-DE"/>
              <a:t>	dog *snoopie;</a:t>
            </a:r>
          </a:p>
          <a:p>
            <a:pPr lvl="0">
              <a:buNone/>
            </a:pPr>
            <a:r>
              <a:rPr lang="de-DE"/>
              <a:t>    pooh = animalNew ();</a:t>
            </a:r>
            <a:br>
              <a:rPr lang="de-DE"/>
            </a:br>
            <a:r>
              <a:rPr lang="de-DE"/>
              <a:t>	snoopie = dogNew ();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553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   _setName(pooh, "Pooh Bear");</a:t>
            </a:r>
            <a:br>
              <a:rPr lang="de-DE"/>
            </a:br>
            <a:r>
              <a:rPr lang="de-DE"/>
              <a:t>	_setName(snoopie, "Snoopie");</a:t>
            </a:r>
            <a:br>
              <a:rPr lang="de-DE"/>
            </a:br>
            <a:endParaRPr lang="de-DE"/>
          </a:p>
          <a:p>
            <a:pPr lvl="0">
              <a:buNone/>
            </a:pPr>
            <a:r>
              <a:rPr lang="de-DE"/>
              <a:t>	_setFood(pooh, "Honey");</a:t>
            </a:r>
            <a:br>
              <a:rPr lang="de-DE"/>
            </a:br>
            <a:r>
              <a:rPr lang="de-DE"/>
              <a:t>	_setFood(snoopie, "Dog Food");</a:t>
            </a:r>
            <a:br>
              <a:rPr lang="de-DE"/>
            </a:br>
            <a:r>
              <a:rPr lang="de-DE"/>
              <a:t>	_print(pooh);</a:t>
            </a:r>
            <a:br>
              <a:rPr lang="de-DE"/>
            </a:br>
            <a:endParaRPr lang="de-DE"/>
          </a:p>
          <a:p>
            <a:pPr lvl="0">
              <a:buNone/>
            </a:pPr>
            <a:r>
              <a:rPr lang="de-DE"/>
              <a:t>	_print(snoopie);</a:t>
            </a:r>
            <a:br>
              <a:rPr lang="de-DE"/>
            </a:br>
            <a:r>
              <a:rPr lang="de-DE"/>
              <a:t>	_bark(snoopie);</a:t>
            </a:r>
            <a:br>
              <a:rPr lang="de-DE"/>
            </a:br>
            <a:endParaRPr lang="de-DE"/>
          </a:p>
          <a:p>
            <a:pPr lvl="0">
              <a:buNone/>
            </a:pPr>
            <a:r>
              <a:rPr lang="de-DE"/>
              <a:t>	return 0; 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Output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               My name is: Pooh Bear</a:t>
            </a:r>
          </a:p>
          <a:p>
            <a:pPr lvl="0">
              <a:buNone/>
            </a:pPr>
            <a:r>
              <a:rPr lang="de-DE"/>
              <a:t>My favorite food is: Honey</a:t>
            </a:r>
          </a:p>
          <a:p>
            <a:pPr lvl="0">
              <a:buNone/>
            </a:pPr>
            <a:r>
              <a:rPr lang="de-DE"/>
              <a:t>               My name is: Snoopie</a:t>
            </a:r>
          </a:p>
          <a:p>
            <a:pPr lvl="0">
              <a:buNone/>
            </a:pPr>
            <a:r>
              <a:rPr lang="de-DE"/>
              <a:t>My favorite food is: Dog Food</a:t>
            </a:r>
          </a:p>
          <a:p>
            <a:pPr lvl="0">
              <a:buNone/>
            </a:pPr>
            <a:r>
              <a:rPr lang="de-DE"/>
              <a:t>Unknown dog noise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Polymorphism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animal defines getName(), setName(), getFood(), setFood(), print()</a:t>
            </a:r>
          </a:p>
          <a:p>
            <a:pPr lvl="0"/>
            <a:r>
              <a:rPr lang="de-DE"/>
              <a:t>Dog is derived from anima, and adds one new method, bark ()</a:t>
            </a:r>
          </a:p>
          <a:p>
            <a:pPr lvl="0"/>
            <a:r>
              <a:rPr lang="de-DE"/>
              <a:t>LittleDog and bigDog are both derived from dog, and overrride the bark() method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bdog.csc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"dog.sc"</a:t>
            </a:r>
            <a:br>
              <a:rPr lang="de-DE"/>
            </a:br>
            <a:r>
              <a:rPr lang="de-DE"/>
              <a:t>class: bigDog, local;</a:t>
            </a:r>
            <a:br>
              <a:rPr lang="de-DE"/>
            </a:br>
            <a:r>
              <a:rPr lang="de-DE"/>
              <a:t>parent: dog;</a:t>
            </a:r>
            <a:br>
              <a:rPr lang="de-DE"/>
            </a:br>
            <a:r>
              <a:rPr lang="de-DE"/>
              <a:t>methods:</a:t>
            </a:r>
            <a:br>
              <a:rPr lang="de-DE"/>
            </a:br>
            <a:r>
              <a:rPr lang="de-DE"/>
              <a:t>   override bark;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What will be covered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SOM Overview - Goals and Architecture</a:t>
            </a:r>
          </a:p>
          <a:p>
            <a:pPr lvl="0"/>
            <a:r>
              <a:rPr lang="de-DE"/>
              <a:t>Examples of SOM classes</a:t>
            </a:r>
          </a:p>
          <a:p>
            <a:pPr lvl="0"/>
            <a:r>
              <a:rPr lang="de-DE"/>
              <a:t>Comparison to existing technology</a:t>
            </a:r>
          </a:p>
          <a:p>
            <a:pPr lvl="0"/>
            <a:r>
              <a:rPr lang="de-DE"/>
              <a:t>Summary</a:t>
            </a:r>
          </a:p>
          <a:p>
            <a:pPr lvl="0"/>
            <a:r>
              <a:rPr lang="de-DE"/>
              <a:t>References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bdog.c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946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2800"/>
              <a:t>static void bark(bigDog *somSelf)</a:t>
            </a:r>
          </a:p>
          <a:p>
            <a:pPr lvl="0">
              <a:buNone/>
            </a:pPr>
            <a:r>
              <a:rPr lang="de-DE" sz="2800"/>
              <a:t>{</a:t>
            </a:r>
          </a:p>
          <a:p>
            <a:pPr lvl="0">
              <a:buNone/>
            </a:pPr>
            <a:r>
              <a:rPr lang="de-DE" sz="2800"/>
              <a:t> 	bigDogMethodDebug("bigDog", "bark");</a:t>
            </a:r>
          </a:p>
          <a:p>
            <a:pPr lvl="0">
              <a:buNone/>
            </a:pPr>
            <a:r>
              <a:rPr lang="de-DE" sz="2800"/>
              <a:t> 	printf("Woof Woof\n");</a:t>
            </a:r>
          </a:p>
          <a:p>
            <a:pPr lvl="0">
              <a:buNone/>
            </a:pPr>
            <a:r>
              <a:rPr lang="de-DE" sz="2800"/>
              <a:t> 	printf("Woof Woof\n");</a:t>
            </a:r>
          </a:p>
          <a:p>
            <a:pPr lvl="0">
              <a:buNone/>
            </a:pPr>
            <a:r>
              <a:rPr lang="de-DE" sz="2800"/>
              <a:t> 	printf("Woof Woof\n");</a:t>
            </a:r>
          </a:p>
          <a:p>
            <a:pPr lvl="0">
              <a:buNone/>
            </a:pPr>
            <a:r>
              <a:rPr lang="de-DE" sz="2800"/>
              <a:t> 	printf("Woof Woof\n");</a:t>
            </a:r>
          </a:p>
          <a:p>
            <a:pPr lvl="0">
              <a:buNone/>
            </a:pPr>
            <a:r>
              <a:rPr lang="de-DE" sz="2800"/>
              <a:t> 	printf("Woof Woof\n");</a:t>
            </a:r>
          </a:p>
          <a:p>
            <a:pPr lvl="0">
              <a:buNone/>
            </a:pPr>
            <a:r>
              <a:rPr lang="de-DE" sz="2800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ldog.csc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"dog.sc"</a:t>
            </a:r>
          </a:p>
          <a:p>
            <a:pPr lvl="0">
              <a:buNone/>
            </a:pPr>
            <a:r>
              <a:rPr lang="de-DE"/>
              <a:t>class: littleDog, local;</a:t>
            </a:r>
          </a:p>
          <a:p>
            <a:pPr lvl="0">
              <a:buNone/>
            </a:pPr>
            <a:r>
              <a:rPr lang="de-DE"/>
              <a:t>parent: dog;</a:t>
            </a:r>
          </a:p>
          <a:p>
            <a:pPr lvl="0">
              <a:buNone/>
            </a:pPr>
            <a:r>
              <a:rPr lang="de-DE"/>
              <a:t>methods:</a:t>
            </a:r>
          </a:p>
          <a:p>
            <a:pPr lvl="0">
              <a:buNone/>
            </a:pPr>
            <a:r>
              <a:rPr lang="de-DE"/>
              <a:t> 	override bark;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ldog.csc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"dog.sc"</a:t>
            </a:r>
          </a:p>
          <a:p>
            <a:pPr lvl="0">
              <a:buNone/>
            </a:pPr>
            <a:r>
              <a:rPr lang="de-DE"/>
              <a:t>class: littleDog, local;</a:t>
            </a:r>
          </a:p>
          <a:p>
            <a:pPr lvl="0">
              <a:buNone/>
            </a:pPr>
            <a:r>
              <a:rPr lang="de-DE"/>
              <a:t>parent: dog;</a:t>
            </a:r>
          </a:p>
          <a:p>
            <a:pPr lvl="0">
              <a:buNone/>
            </a:pPr>
            <a:r>
              <a:rPr lang="de-DE"/>
              <a:t>methods:</a:t>
            </a:r>
          </a:p>
          <a:p>
            <a:pPr lvl="0">
              <a:buNone/>
            </a:pPr>
            <a:r>
              <a:rPr lang="de-DE"/>
              <a:t> 	override bark;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ldog.c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static void bark(littleDog *somSelf)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	littleDogMethodDebug("littleDog","bark");</a:t>
            </a:r>
          </a:p>
          <a:p>
            <a:pPr lvl="0">
              <a:buNone/>
            </a:pPr>
            <a:r>
              <a:rPr lang="de-DE"/>
              <a:t> 	printf("woof woof\n");</a:t>
            </a:r>
          </a:p>
          <a:p>
            <a:pPr lvl="0">
              <a:buNone/>
            </a:pPr>
            <a:r>
              <a:rPr lang="de-DE"/>
              <a:t> 	printf("woof woof\n");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#include "dog.h"</a:t>
            </a:r>
            <a:br>
              <a:rPr lang="de-DE"/>
            </a:br>
            <a:r>
              <a:rPr lang="de-DE"/>
              <a:t>#include "bdog.h"</a:t>
            </a:r>
            <a:br>
              <a:rPr lang="de-DE"/>
            </a:br>
            <a:r>
              <a:rPr lang="de-DE"/>
              <a:t>#include "ldog.h"</a:t>
            </a:r>
          </a:p>
          <a:p>
            <a:pPr lvl="0">
              <a:buNone/>
            </a:pPr>
            <a:r>
              <a:rPr lang="de-DE"/>
              <a:t>int main()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   dog *snoopie;</a:t>
            </a:r>
            <a:br>
              <a:rPr lang="de-DE"/>
            </a:br>
            <a:r>
              <a:rPr lang="de-DE"/>
              <a:t> 	littleDog *toto;</a:t>
            </a:r>
            <a:br>
              <a:rPr lang="de-DE"/>
            </a:br>
            <a:r>
              <a:rPr lang="de-DE"/>
              <a:t> 	bigDog *lassie;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733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dirty="0"/>
              <a:t> snoopie = dogNew();</a:t>
            </a:r>
            <a:br>
              <a:rPr lang="de-DE" dirty="0"/>
            </a:br>
            <a:r>
              <a:rPr lang="de-DE" dirty="0"/>
              <a:t> toto = littledogNew();</a:t>
            </a:r>
            <a:br>
              <a:rPr lang="de-DE" dirty="0"/>
            </a:br>
            <a:r>
              <a:rPr lang="de-DE" dirty="0"/>
              <a:t> lassie = bigdogNew</a:t>
            </a:r>
            <a:r>
              <a:rPr lang="de-DE" dirty="0" smtClean="0"/>
              <a:t>();</a:t>
            </a:r>
            <a:endParaRPr lang="de-DE" dirty="0"/>
          </a:p>
          <a:p>
            <a:pPr lvl="0">
              <a:buNone/>
            </a:pPr>
            <a:r>
              <a:rPr lang="de-DE" dirty="0"/>
              <a:t> _setName(snoopie, "Snoopie");</a:t>
            </a:r>
            <a:br>
              <a:rPr lang="de-DE" dirty="0"/>
            </a:br>
            <a:r>
              <a:rPr lang="de-DE" dirty="0"/>
              <a:t> _setName(toto, "Toto");</a:t>
            </a:r>
            <a:br>
              <a:rPr lang="de-DE" dirty="0"/>
            </a:br>
            <a:r>
              <a:rPr lang="de-DE" dirty="0"/>
              <a:t> _setName(lassie, "Lassie</a:t>
            </a:r>
            <a:r>
              <a:rPr lang="de-DE" dirty="0" smtClean="0"/>
              <a:t>");</a:t>
            </a:r>
            <a:endParaRPr lang="de-DE" dirty="0"/>
          </a:p>
          <a:p>
            <a:pPr lvl="0">
              <a:buNone/>
            </a:pPr>
            <a:r>
              <a:rPr lang="de-DE" dirty="0"/>
              <a:t> _setFood(snoopie, "Dog Food");</a:t>
            </a:r>
            <a:br>
              <a:rPr lang="de-DE" dirty="0"/>
            </a:br>
            <a:r>
              <a:rPr lang="de-DE" dirty="0"/>
              <a:t> _setFood(toto, "LittleDog Food");</a:t>
            </a:r>
            <a:br>
              <a:rPr lang="de-DE" dirty="0"/>
            </a:br>
            <a:r>
              <a:rPr lang="de-DE" dirty="0"/>
              <a:t> _setFood(lassie, "BigDog Food");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  	printDog(snoopie);</a:t>
            </a:r>
          </a:p>
          <a:p>
            <a:pPr lvl="0">
              <a:buNone/>
            </a:pPr>
            <a:r>
              <a:rPr lang="de-DE"/>
              <a:t> 	printDog(toto);</a:t>
            </a:r>
          </a:p>
          <a:p>
            <a:pPr lvl="0">
              <a:buNone/>
            </a:pPr>
            <a:r>
              <a:rPr lang="de-DE"/>
              <a:t> 	printDog(lassie);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 	return 0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Code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void printDog(dog *thisDog)</a:t>
            </a:r>
          </a:p>
          <a:p>
            <a:pPr lvl="0">
              <a:buNone/>
            </a:pPr>
            <a:r>
              <a:rPr lang="de-DE"/>
              <a:t>{</a:t>
            </a:r>
          </a:p>
          <a:p>
            <a:pPr lvl="0">
              <a:buNone/>
            </a:pPr>
            <a:r>
              <a:rPr lang="de-DE"/>
              <a:t> 	_print(thisDog);</a:t>
            </a:r>
          </a:p>
          <a:p>
            <a:pPr lvl="0">
              <a:buNone/>
            </a:pPr>
            <a:r>
              <a:rPr lang="de-DE"/>
              <a:t> 	_bark(thisDog);</a:t>
            </a:r>
          </a:p>
          <a:p>
            <a:pPr lvl="0">
              <a:buNone/>
            </a:pPr>
            <a:r>
              <a:rPr lang="de-DE"/>
              <a:t>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Output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			My name is: Snoopie</a:t>
            </a:r>
          </a:p>
          <a:p>
            <a:pPr lvl="0">
              <a:buNone/>
            </a:pPr>
            <a:r>
              <a:rPr lang="de-DE"/>
              <a:t>My favorite food is: Dog Food</a:t>
            </a:r>
          </a:p>
          <a:p>
            <a:pPr lvl="0">
              <a:buNone/>
            </a:pPr>
            <a:r>
              <a:rPr lang="de-DE"/>
              <a:t>Unknown dog noise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 			My name is: Toto</a:t>
            </a:r>
          </a:p>
          <a:p>
            <a:pPr lvl="0">
              <a:buNone/>
            </a:pPr>
            <a:r>
              <a:rPr lang="de-DE"/>
              <a:t>My favorite food is: LittleDog Food</a:t>
            </a:r>
          </a:p>
          <a:p>
            <a:pPr lvl="0">
              <a:buNone/>
            </a:pPr>
            <a:r>
              <a:rPr lang="de-DE"/>
              <a:t>woof woof</a:t>
            </a:r>
          </a:p>
          <a:p>
            <a:pPr lvl="0">
              <a:buNone/>
            </a:pPr>
            <a:r>
              <a:rPr lang="de-DE"/>
              <a:t>woof woof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Client Output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			My name is: Lassie</a:t>
            </a:r>
          </a:p>
          <a:p>
            <a:pPr lvl="0">
              <a:buNone/>
            </a:pPr>
            <a:r>
              <a:rPr lang="de-DE"/>
              <a:t>My favorite food is: BigDog Food</a:t>
            </a:r>
          </a:p>
          <a:p>
            <a:pPr lvl="0">
              <a:buNone/>
            </a:pPr>
            <a:r>
              <a:rPr lang="de-DE"/>
              <a:t>Woof Woof</a:t>
            </a:r>
          </a:p>
          <a:p>
            <a:pPr lvl="0">
              <a:buNone/>
            </a:pPr>
            <a:r>
              <a:rPr lang="de-DE"/>
              <a:t>Woof Woof</a:t>
            </a:r>
          </a:p>
          <a:p>
            <a:pPr lvl="0">
              <a:buNone/>
            </a:pPr>
            <a:r>
              <a:rPr lang="de-DE"/>
              <a:t>Woof Woof</a:t>
            </a:r>
          </a:p>
          <a:p>
            <a:pPr lvl="0">
              <a:buNone/>
            </a:pPr>
            <a:r>
              <a:rPr lang="de-DE"/>
              <a:t>Woof Woof</a:t>
            </a:r>
          </a:p>
          <a:p>
            <a:pPr lvl="0">
              <a:buNone/>
            </a:pPr>
            <a:r>
              <a:rPr lang="de-DE"/>
              <a:t>Woof Woof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Overview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SOM is a technology for packaging object-oriented class libraries.</a:t>
            </a:r>
          </a:p>
          <a:p>
            <a:pPr lvl="0">
              <a:buNone/>
            </a:pPr>
            <a:r>
              <a:rPr lang="de-DE"/>
              <a:t>SOM Design Goals:</a:t>
            </a:r>
          </a:p>
          <a:p>
            <a:pPr lvl="0"/>
            <a:r>
              <a:rPr lang="de-DE"/>
              <a:t>Language Neutral</a:t>
            </a:r>
          </a:p>
          <a:p>
            <a:pPr lvl="0"/>
            <a:r>
              <a:rPr lang="de-DE"/>
              <a:t>State of the Art Object-Oriented Capability</a:t>
            </a:r>
          </a:p>
          <a:p>
            <a:pPr lvl="0"/>
            <a:r>
              <a:rPr lang="de-DE"/>
              <a:t>Support for Industrial Strength Class</a:t>
            </a:r>
          </a:p>
          <a:p>
            <a:pPr lvl="0"/>
            <a:r>
              <a:rPr lang="de-DE"/>
              <a:t>Libraries</a:t>
            </a:r>
          </a:p>
          <a:p>
            <a:pPr lvl="0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Real Class Libraries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79613"/>
            <a:ext cx="94519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Language Neutral</a:t>
            </a:r>
          </a:p>
          <a:p>
            <a:pPr lvl="0"/>
            <a:r>
              <a:rPr lang="de-DE"/>
              <a:t>State of the Art Object-Oriented Capability</a:t>
            </a:r>
          </a:p>
          <a:p>
            <a:pPr lvl="0"/>
            <a:r>
              <a:rPr lang="de-DE"/>
              <a:t>Support for Industrial Strength Class Libraries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1822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Language Neutral</a:t>
            </a:r>
          </a:p>
          <a:p>
            <a:pPr lvl="0">
              <a:buNone/>
            </a:pPr>
            <a:r>
              <a:rPr lang="de-DE"/>
              <a:t>Class libraries built with SOM can be defined and implemented in one language, and be used from another language.</a:t>
            </a:r>
          </a:p>
          <a:p>
            <a:pPr lvl="0">
              <a:buNone/>
            </a:pPr>
            <a:r>
              <a:rPr lang="de-DE"/>
              <a:t>The class client can...</a:t>
            </a:r>
          </a:p>
          <a:p>
            <a:pPr lvl="0"/>
            <a:r>
              <a:rPr lang="de-DE"/>
              <a:t>instantiate objects</a:t>
            </a:r>
          </a:p>
          <a:p>
            <a:pPr lvl="0"/>
            <a:r>
              <a:rPr lang="de-DE"/>
              <a:t>derive new classes</a:t>
            </a:r>
          </a:p>
          <a:p>
            <a:pPr lvl="0"/>
            <a:r>
              <a:rPr lang="de-DE"/>
              <a:t>override existing methods</a:t>
            </a:r>
          </a:p>
          <a:p>
            <a:pPr lvl="0">
              <a:buNone/>
            </a:pPr>
            <a:r>
              <a:rPr lang="de-DE"/>
              <a:t>Even from a non-object oriented language!!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State of the Art Object-Oriented Capability</a:t>
            </a:r>
          </a:p>
          <a:p>
            <a:pPr lvl="0">
              <a:buNone/>
            </a:pPr>
            <a:r>
              <a:rPr lang="de-DE"/>
              <a:t/>
            </a:r>
            <a:br>
              <a:rPr lang="de-DE"/>
            </a:br>
            <a:r>
              <a:rPr lang="de-DE"/>
              <a:t>SOM Today:</a:t>
            </a:r>
          </a:p>
          <a:p>
            <a:pPr lvl="0"/>
            <a:r>
              <a:rPr lang="de-DE"/>
              <a:t>C Language Bindings</a:t>
            </a:r>
          </a:p>
          <a:p>
            <a:pPr lvl="0"/>
            <a:r>
              <a:rPr lang="de-DE"/>
              <a:t>Inheritance, Polymorphism, and Encapsulation</a:t>
            </a:r>
          </a:p>
          <a:p>
            <a:pPr lvl="0"/>
            <a:r>
              <a:rPr lang="de-DE"/>
              <a:t>Class Objects</a:t>
            </a:r>
          </a:p>
          <a:p>
            <a:pPr lvl="0"/>
            <a:r>
              <a:rPr lang="de-DE"/>
              <a:t>Programmer control of method dispatching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5422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dirty="0"/>
              <a:t>State of the Art Object-Oriented </a:t>
            </a:r>
            <a:r>
              <a:rPr lang="de-DE" dirty="0" smtClean="0"/>
              <a:t>Capability</a:t>
            </a:r>
            <a:endParaRPr lang="de-DE" dirty="0"/>
          </a:p>
          <a:p>
            <a:pPr lvl="0">
              <a:buNone/>
            </a:pPr>
            <a:r>
              <a:rPr lang="de-DE" dirty="0"/>
              <a:t>SOM Development:</a:t>
            </a:r>
          </a:p>
          <a:p>
            <a:pPr lvl="0"/>
            <a:r>
              <a:rPr lang="de-DE" dirty="0"/>
              <a:t>Additional Language Bindings</a:t>
            </a:r>
          </a:p>
          <a:p>
            <a:pPr lvl="0"/>
            <a:r>
              <a:rPr lang="de-DE" dirty="0"/>
              <a:t>Multiple Inheritance</a:t>
            </a:r>
          </a:p>
          <a:p>
            <a:pPr lvl="0"/>
            <a:r>
              <a:rPr lang="de-DE" dirty="0"/>
              <a:t>True separation of class and type</a:t>
            </a:r>
          </a:p>
          <a:p>
            <a:pPr lvl="0"/>
            <a:r>
              <a:rPr lang="de-DE" dirty="0"/>
              <a:t>Extended OMG CORBA IDL</a:t>
            </a:r>
          </a:p>
          <a:p>
            <a:pPr lvl="0"/>
            <a:r>
              <a:rPr lang="de-DE" dirty="0"/>
              <a:t>Standardization with other vendors</a:t>
            </a:r>
          </a:p>
          <a:p>
            <a:pPr lvl="0"/>
            <a:r>
              <a:rPr lang="de-DE" dirty="0"/>
              <a:t>Platform Independence (AIX,...)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  <a:br>
              <a:rPr lang="de-DE"/>
            </a:br>
            <a:endParaRPr lang="de-DE"/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State of the Art Object-Oriented Capability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Class Libraries in Development:</a:t>
            </a:r>
          </a:p>
          <a:p>
            <a:pPr lvl="0"/>
            <a:r>
              <a:rPr lang="de-DE"/>
              <a:t>Persistent Objects</a:t>
            </a:r>
          </a:p>
          <a:p>
            <a:pPr lvl="0"/>
            <a:r>
              <a:rPr lang="de-DE"/>
              <a:t>Distributed Objects (Simple and Replicated)</a:t>
            </a:r>
          </a:p>
          <a:p>
            <a:pPr lvl="0"/>
            <a:r>
              <a:rPr lang="de-DE"/>
              <a:t>User Interface Frameworks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60" y="36000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Design Goals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State of the Art Object-Oriented Capability</a:t>
            </a:r>
          </a:p>
          <a:p>
            <a:pPr lvl="0">
              <a:buNone/>
            </a:pPr>
            <a:r>
              <a:rPr lang="de-DE"/>
              <a:t>Existing technology does not support industrial grade class library products.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Characteristics of industrial grade class libraries:</a:t>
            </a:r>
          </a:p>
          <a:p>
            <a:pPr lvl="0"/>
            <a:r>
              <a:rPr lang="de-DE"/>
              <a:t>Ship without source code</a:t>
            </a:r>
          </a:p>
          <a:p>
            <a:pPr lvl="0"/>
            <a:r>
              <a:rPr lang="de-DE"/>
              <a:t>Upward binary compatibility</a:t>
            </a:r>
          </a:p>
          <a:p>
            <a:pPr lvl="0"/>
            <a:r>
              <a:rPr lang="de-DE"/>
              <a:t>Support shared libraries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Industrial grade class libraries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3600"/>
              <a:t>Ship without source code</a:t>
            </a:r>
          </a:p>
          <a:p>
            <a:pPr lvl="0">
              <a:buNone/>
            </a:pPr>
            <a:r>
              <a:rPr lang="de-DE"/>
              <a:t>A Shipped C++ Product:</a:t>
            </a:r>
          </a:p>
          <a:p>
            <a:pPr lvl="0">
              <a:buNone/>
            </a:pPr>
            <a:r>
              <a:rPr lang="de-DE"/>
              <a:t>class linkedList {</a:t>
            </a:r>
            <a:br>
              <a:rPr lang="de-DE"/>
            </a:br>
            <a:r>
              <a:rPr lang="de-DE"/>
              <a:t>private:</a:t>
            </a:r>
            <a:br>
              <a:rPr lang="de-DE"/>
            </a:br>
            <a:r>
              <a:rPr lang="de-DE"/>
              <a:t>	link *currentLink;</a:t>
            </a:r>
            <a:br>
              <a:rPr lang="de-DE"/>
            </a:br>
            <a:r>
              <a:rPr lang="de-DE"/>
              <a:t>	link *headLink;</a:t>
            </a:r>
            <a:br>
              <a:rPr lang="de-DE"/>
            </a:br>
            <a:r>
              <a:rPr lang="de-DE"/>
              <a:t>	void moveLink (link *target,link*object);</a:t>
            </a:r>
            <a:br>
              <a:rPr lang="de-DE"/>
            </a:br>
            <a:r>
              <a:rPr lang="de-DE"/>
              <a:t>public:</a:t>
            </a:r>
            <a:br>
              <a:rPr lang="de-DE"/>
            </a:br>
            <a:r>
              <a:rPr lang="de-DE"/>
              <a:t>	void setHead();</a:t>
            </a:r>
            <a:br>
              <a:rPr lang="de-DE"/>
            </a:br>
            <a:r>
              <a:rPr lang="de-DE"/>
              <a:t>	void setTail(); ... 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Industrial grade class libraries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355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3600"/>
              <a:t>Ship without source code</a:t>
            </a:r>
          </a:p>
          <a:p>
            <a:pPr lvl="0">
              <a:buNone/>
            </a:pPr>
            <a:endParaRPr lang="de-DE" sz="3600"/>
          </a:p>
          <a:p>
            <a:pPr lvl="0">
              <a:buNone/>
            </a:pPr>
            <a:r>
              <a:rPr lang="de-DE" sz="3600"/>
              <a:t>A Shipped SOM Product:</a:t>
            </a:r>
          </a:p>
          <a:p>
            <a:pPr lvl="0">
              <a:buNone/>
            </a:pPr>
            <a:r>
              <a:rPr lang="de-DE" sz="3600"/>
              <a:t>class: linkedList;</a:t>
            </a:r>
          </a:p>
          <a:p>
            <a:pPr lvl="0">
              <a:buNone/>
            </a:pPr>
            <a:r>
              <a:rPr lang="de-DE" sz="3600"/>
              <a:t>methods:</a:t>
            </a:r>
          </a:p>
          <a:p>
            <a:pPr lvl="0">
              <a:buNone/>
            </a:pPr>
            <a:r>
              <a:rPr lang="de-DE" sz="3600"/>
              <a:t> 	void setHead();</a:t>
            </a:r>
          </a:p>
          <a:p>
            <a:pPr lvl="0">
              <a:buNone/>
            </a:pPr>
            <a:r>
              <a:rPr lang="de-DE" sz="3600"/>
              <a:t> 	void setTail();</a:t>
            </a:r>
          </a:p>
          <a:p>
            <a:pPr lvl="0">
              <a:buNone/>
            </a:pPr>
            <a:r>
              <a:rPr lang="de-DE" sz="3600"/>
              <a:t> 	. . 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540000" y="35784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Industrial grade class libraries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1476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3600"/>
              <a:t>Ship without source code</a:t>
            </a:r>
          </a:p>
          <a:p>
            <a:pPr lvl="0">
              <a:buNone/>
            </a:pPr>
            <a:endParaRPr lang="de-DE" sz="3600"/>
          </a:p>
          <a:p>
            <a:pPr lvl="0">
              <a:buNone/>
            </a:pPr>
            <a:r>
              <a:rPr lang="de-DE" sz="3600"/>
              <a:t>A Shipped C++ Product:</a:t>
            </a:r>
          </a:p>
          <a:p>
            <a:pPr lvl="0">
              <a:buNone/>
            </a:pPr>
            <a:r>
              <a:rPr lang="de-DE" sz="3600"/>
              <a:t>void moveLink(link *target, link *object)</a:t>
            </a:r>
            <a:br>
              <a:rPr lang="de-DE" sz="3600"/>
            </a:br>
            <a:r>
              <a:rPr lang="de-DE" sz="3600"/>
              <a:t>	. . .</a:t>
            </a:r>
            <a:br>
              <a:rPr lang="de-DE" sz="3600"/>
            </a:br>
            <a:r>
              <a:rPr lang="de-DE" sz="3600"/>
              <a:t>void setHead()</a:t>
            </a:r>
            <a:br>
              <a:rPr lang="de-DE" sz="3600"/>
            </a:br>
            <a:r>
              <a:rPr lang="de-DE" sz="3600"/>
              <a:t>	. . .</a:t>
            </a:r>
            <a:br>
              <a:rPr lang="de-DE" sz="3600"/>
            </a:br>
            <a:r>
              <a:rPr lang="de-DE" sz="3600"/>
              <a:t>void setTail()</a:t>
            </a:r>
            <a:br>
              <a:rPr lang="de-DE" sz="3600"/>
            </a:br>
            <a:r>
              <a:rPr lang="de-DE" sz="3600"/>
              <a:t>	. . 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Who Needs SOM?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716400" y="1769040"/>
            <a:ext cx="907164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You Need SOM If...</a:t>
            </a:r>
          </a:p>
          <a:p>
            <a:pPr lvl="0"/>
            <a:r>
              <a:rPr lang="de-DE"/>
              <a:t>Your business is creating Class Libraries OR</a:t>
            </a:r>
          </a:p>
          <a:p>
            <a:pPr lvl="0"/>
            <a:r>
              <a:rPr lang="de-DE"/>
              <a:t>Your applications make use of other people's Class Libraries (e.g. the WPS)</a:t>
            </a:r>
          </a:p>
          <a:p>
            <a:pPr lvl="0">
              <a:buNone/>
            </a:pPr>
            <a:r>
              <a:rPr lang="de-DE"/>
              <a:t>You Do Not Need SOM If...</a:t>
            </a:r>
          </a:p>
          <a:p>
            <a:pPr lvl="0"/>
            <a:r>
              <a:rPr lang="de-DE"/>
              <a:t>Your business is creating standalone applications AND</a:t>
            </a:r>
          </a:p>
          <a:p>
            <a:pPr lvl="0"/>
            <a:r>
              <a:rPr lang="de-DE"/>
              <a:t>You are not using SOM packaged libraries.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Industrial grade class libraries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56318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3600" dirty="0"/>
              <a:t>Upward binary compatibility:</a:t>
            </a:r>
          </a:p>
          <a:p>
            <a:pPr lvl="0">
              <a:buNone/>
            </a:pPr>
            <a:r>
              <a:rPr lang="de-DE" dirty="0" smtClean="0"/>
              <a:t>Class </a:t>
            </a:r>
            <a:r>
              <a:rPr lang="de-DE" dirty="0"/>
              <a:t>Library Side 			</a:t>
            </a:r>
            <a:r>
              <a:rPr lang="de-DE" dirty="0" smtClean="0"/>
              <a:t> Client Side </a:t>
            </a:r>
            <a:r>
              <a:rPr lang="de-DE" dirty="0"/>
              <a:t>	</a:t>
            </a:r>
            <a:r>
              <a:rPr lang="de-DE" dirty="0" smtClean="0"/>
              <a:t> animal </a:t>
            </a:r>
            <a:r>
              <a:rPr lang="de-DE" dirty="0"/>
              <a:t>		</a:t>
            </a:r>
            <a:r>
              <a:rPr lang="de-DE" dirty="0" smtClean="0"/>
              <a:t>			     </a:t>
            </a:r>
            <a:r>
              <a:rPr lang="de-DE" dirty="0" smtClean="0"/>
              <a:t>dog</a:t>
            </a:r>
          </a:p>
          <a:p>
            <a:pPr lvl="0">
              <a:buNone/>
            </a:pPr>
            <a:r>
              <a:rPr lang="de-DE" dirty="0" smtClean="0"/>
              <a:t>Question</a:t>
            </a:r>
            <a:r>
              <a:rPr lang="de-DE" dirty="0"/>
              <a:t>:</a:t>
            </a:r>
          </a:p>
          <a:p>
            <a:pPr lvl="0">
              <a:buNone/>
            </a:pPr>
            <a:r>
              <a:rPr lang="de-DE" dirty="0"/>
              <a:t>If you change animal, does dog need recompiling?</a:t>
            </a:r>
          </a:p>
          <a:p>
            <a:pPr lvl="0">
              <a:buNone/>
            </a:pPr>
            <a:r>
              <a:rPr lang="de-DE" dirty="0"/>
              <a:t>Answer:</a:t>
            </a:r>
          </a:p>
          <a:p>
            <a:pPr lvl="0">
              <a:buNone/>
            </a:pPr>
            <a:r>
              <a:rPr lang="de-DE" dirty="0"/>
              <a:t> C++: Yes</a:t>
            </a:r>
          </a:p>
          <a:p>
            <a:pPr lvl="0">
              <a:buNone/>
            </a:pPr>
            <a:r>
              <a:rPr lang="de-DE" dirty="0"/>
              <a:t> SOM: No</a:t>
            </a:r>
          </a:p>
        </p:txBody>
      </p:sp>
      <p:sp>
        <p:nvSpPr>
          <p:cNvPr id="4" name="3 Conector recto"/>
          <p:cNvSpPr/>
          <p:nvPr/>
        </p:nvSpPr>
        <p:spPr>
          <a:xfrm>
            <a:off x="4680272" y="2430000"/>
            <a:ext cx="0" cy="12600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4 Conector recto"/>
          <p:cNvSpPr/>
          <p:nvPr/>
        </p:nvSpPr>
        <p:spPr>
          <a:xfrm flipH="1">
            <a:off x="3240272" y="3275781"/>
            <a:ext cx="2880000" cy="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Industrial grade class libraries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481039"/>
            <a:ext cx="9071640" cy="205956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3600"/>
              <a:t>Support shared libraries:</a:t>
            </a:r>
          </a:p>
          <a:p>
            <a:pPr lvl="0">
              <a:buNone/>
            </a:pPr>
            <a:r>
              <a:rPr lang="de-DE"/>
              <a:t>Prod1 from Vendor1 uses ClassLib</a:t>
            </a:r>
            <a:br>
              <a:rPr lang="de-DE"/>
            </a:br>
            <a:r>
              <a:rPr lang="de-DE"/>
              <a:t>Prod2 from Vendor2 uses ClassLib</a:t>
            </a:r>
            <a:br>
              <a:rPr lang="de-DE"/>
            </a:br>
            <a:r>
              <a:rPr lang="de-DE"/>
              <a:t>Prod3 from Vendor3 uses ClassLib			</a:t>
            </a:r>
          </a:p>
        </p:txBody>
      </p:sp>
      <p:sp>
        <p:nvSpPr>
          <p:cNvPr id="4" name="3 Forma libre"/>
          <p:cNvSpPr/>
          <p:nvPr/>
        </p:nvSpPr>
        <p:spPr>
          <a:xfrm>
            <a:off x="2520000" y="414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Prod1</a:t>
            </a:r>
          </a:p>
        </p:txBody>
      </p:sp>
      <p:sp>
        <p:nvSpPr>
          <p:cNvPr id="5" name="4 Forma libre"/>
          <p:cNvSpPr/>
          <p:nvPr/>
        </p:nvSpPr>
        <p:spPr>
          <a:xfrm>
            <a:off x="4500000" y="414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Prod2</a:t>
            </a:r>
          </a:p>
        </p:txBody>
      </p:sp>
      <p:sp>
        <p:nvSpPr>
          <p:cNvPr id="6" name="5 Forma libre"/>
          <p:cNvSpPr/>
          <p:nvPr/>
        </p:nvSpPr>
        <p:spPr>
          <a:xfrm>
            <a:off x="6480000" y="414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Prod3</a:t>
            </a:r>
          </a:p>
        </p:txBody>
      </p:sp>
      <p:sp>
        <p:nvSpPr>
          <p:cNvPr id="7" name="6 Forma libre"/>
          <p:cNvSpPr/>
          <p:nvPr/>
        </p:nvSpPr>
        <p:spPr>
          <a:xfrm>
            <a:off x="2520000" y="4788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ClassLib</a:t>
            </a:r>
          </a:p>
        </p:txBody>
      </p:sp>
      <p:sp>
        <p:nvSpPr>
          <p:cNvPr id="8" name="7 Forma libre"/>
          <p:cNvSpPr/>
          <p:nvPr/>
        </p:nvSpPr>
        <p:spPr>
          <a:xfrm>
            <a:off x="4500000" y="4788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ClassLib</a:t>
            </a:r>
          </a:p>
        </p:txBody>
      </p:sp>
      <p:sp>
        <p:nvSpPr>
          <p:cNvPr id="9" name="8 Forma libre"/>
          <p:cNvSpPr/>
          <p:nvPr/>
        </p:nvSpPr>
        <p:spPr>
          <a:xfrm>
            <a:off x="6480000" y="4788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ClassLib</a:t>
            </a:r>
          </a:p>
        </p:txBody>
      </p:sp>
      <p:sp>
        <p:nvSpPr>
          <p:cNvPr id="10" name="9 Forma libre"/>
          <p:cNvSpPr/>
          <p:nvPr/>
        </p:nvSpPr>
        <p:spPr>
          <a:xfrm>
            <a:off x="1980000" y="576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Prod1</a:t>
            </a:r>
          </a:p>
        </p:txBody>
      </p:sp>
      <p:sp>
        <p:nvSpPr>
          <p:cNvPr id="11" name="10 Forma libre"/>
          <p:cNvSpPr/>
          <p:nvPr/>
        </p:nvSpPr>
        <p:spPr>
          <a:xfrm>
            <a:off x="1980000" y="630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Prod2</a:t>
            </a:r>
          </a:p>
        </p:txBody>
      </p:sp>
      <p:sp>
        <p:nvSpPr>
          <p:cNvPr id="12" name="11 Forma libre"/>
          <p:cNvSpPr/>
          <p:nvPr/>
        </p:nvSpPr>
        <p:spPr>
          <a:xfrm>
            <a:off x="1980000" y="6840000"/>
            <a:ext cx="1800000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Prod3</a:t>
            </a:r>
          </a:p>
        </p:txBody>
      </p:sp>
      <p:sp>
        <p:nvSpPr>
          <p:cNvPr id="13" name="12 Forma libre"/>
          <p:cNvSpPr/>
          <p:nvPr/>
        </p:nvSpPr>
        <p:spPr>
          <a:xfrm>
            <a:off x="3960000" y="5760000"/>
            <a:ext cx="3240000" cy="162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ClassLib</a:t>
            </a:r>
          </a:p>
        </p:txBody>
      </p:sp>
      <p:sp>
        <p:nvSpPr>
          <p:cNvPr id="14" name="13 Conector recto"/>
          <p:cNvSpPr/>
          <p:nvPr/>
        </p:nvSpPr>
        <p:spPr>
          <a:xfrm>
            <a:off x="360000" y="5652000"/>
            <a:ext cx="8640000" cy="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15680" y="4403520"/>
            <a:ext cx="1264319" cy="45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/>
              <a:t>C++: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60000" y="6300000"/>
            <a:ext cx="1264319" cy="45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/>
              <a:t>SOM: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3780000" y="3600000"/>
            <a:ext cx="3780000" cy="456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/>
              <a:t>Memory Usage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852310"/>
              </p:ext>
            </p:extLst>
          </p:nvPr>
        </p:nvGraphicFramePr>
        <p:xfrm>
          <a:off x="935856" y="1721959"/>
          <a:ext cx="8280921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0"/>
                <a:gridCol w="1728192"/>
                <a:gridCol w="1512169"/>
              </a:tblGrid>
              <a:tr h="69449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Library Producer</a:t>
                      </a:r>
                      <a:endParaRPr lang="en-US" sz="2400" b="0" i="0" u="none" strike="noStrike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Library Client</a:t>
                      </a:r>
                      <a:endParaRPr lang="en-US" sz="2400" dirty="0"/>
                    </a:p>
                  </a:txBody>
                  <a:tcPr/>
                </a:tc>
              </a:tr>
              <a:tr h="433549"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 smtClean="0"/>
                        <a:t>Language 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692958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baseline="0" dirty="0" smtClean="0"/>
                        <a:t>State of the Art OO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</a:tr>
              <a:tr h="1000939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baseline="0" dirty="0" smtClean="0"/>
                        <a:t>Industrial Strength</a:t>
                      </a:r>
                      <a:br>
                        <a:rPr lang="en-US" sz="2400" b="0" i="0" u="none" strike="noStrike" baseline="0" dirty="0" smtClean="0"/>
                      </a:br>
                      <a:r>
                        <a:rPr lang="en-US" sz="2400" b="0" i="0" u="none" strike="noStrike" baseline="0" dirty="0" smtClean="0"/>
                        <a:t>Libraries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433549"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 smtClean="0"/>
                        <a:t>Ship without source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692958"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 smtClean="0"/>
                        <a:t>Upward Binary</a:t>
                      </a:r>
                      <a:br>
                        <a:rPr lang="en-US" sz="2400" b="0" i="0" u="none" strike="noStrike" baseline="0" dirty="0" smtClean="0"/>
                      </a:br>
                      <a:r>
                        <a:rPr lang="en-US" sz="2400" b="0" i="0" u="none" strike="noStrike" baseline="0" dirty="0" smtClean="0"/>
                        <a:t> Compatibility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692958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baseline="0" dirty="0" smtClean="0"/>
                        <a:t>Shared Libraries	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Important SOM Features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0672" y="2456639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316672" y="2470320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44671" y="4062960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80672" y="4076640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54999" y="5580037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136656" y="5612784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44671" y="3262320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44671" y="4926959"/>
            <a:ext cx="576001" cy="570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155735" y="6449423"/>
            <a:ext cx="576001" cy="570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References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40000" y="1800000"/>
            <a:ext cx="9071640" cy="509796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Introduction to SOM</a:t>
            </a:r>
          </a:p>
          <a:p>
            <a:pPr lvl="0"/>
            <a:r>
              <a:rPr lang="de-DE"/>
              <a:t>Object-Oriented Programming in OS/2 2.0, by Roger Sessions and Nurcan Coskun. IBM Personal Systems Developer, Winter, 1992</a:t>
            </a:r>
          </a:p>
          <a:p>
            <a:pPr lvl="0"/>
            <a:r>
              <a:rPr lang="de-DE"/>
              <a:t>Class Objects in SOM, by Nurcan Coskun and Roger Sessions. IBM OS/2 Developer, Summer, 1992</a:t>
            </a:r>
          </a:p>
          <a:p>
            <a:pPr lvl="0"/>
            <a:r>
              <a:rPr lang="de-DE"/>
              <a:t>OS/2 2.0 Technical Library System Object Model Guide and Reference, IBM Doc S10G6309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References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9071640" cy="498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Object-Oriented Programming and C++</a:t>
            </a:r>
          </a:p>
          <a:p>
            <a:pPr lvl="0">
              <a:buNone/>
            </a:pPr>
            <a:endParaRPr lang="de-DE"/>
          </a:p>
          <a:p>
            <a:pPr lvl="0"/>
            <a:r>
              <a:rPr lang="de-DE"/>
              <a:t>Class Construction in C and C++ -</a:t>
            </a:r>
            <a:br>
              <a:rPr lang="de-DE"/>
            </a:br>
            <a:r>
              <a:rPr lang="de-DE"/>
              <a:t>Object-Oriented Programming Fundamentals, by Roger Sessions. Prentice Hall, Englewood Cliffs, New Jersey, 1992. IBM Doc S242-0086</a:t>
            </a:r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and the Workplace Shell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/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The Workplace Shell is the first commercially available Class Library Packaged with SOM</a:t>
            </a:r>
          </a:p>
          <a:p>
            <a:pPr lvl="0"/>
            <a:r>
              <a:rPr lang="de-DE"/>
              <a:t>SOM is the packaging technology</a:t>
            </a:r>
          </a:p>
          <a:p>
            <a:pPr lvl="0"/>
            <a:r>
              <a:rPr lang="de-DE"/>
              <a:t>The Workplace Shell is the Class Library</a:t>
            </a:r>
          </a:p>
          <a:p>
            <a:pPr lvl="0"/>
            <a:r>
              <a:rPr lang="de-DE"/>
              <a:t>SOM is the tool you will use to modify</a:t>
            </a:r>
          </a:p>
          <a:p>
            <a:pPr lvl="0"/>
            <a:r>
              <a:rPr lang="de-DE"/>
              <a:t>the Workplace Shell Class Library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SOM Architecture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468360" y="5990760"/>
            <a:ext cx="9071640" cy="120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3366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3366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latin typeface="Albany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SOM enhances existing languages</a:t>
            </a:r>
          </a:p>
          <a:p>
            <a:pPr lvl="0">
              <a:buNone/>
            </a:pPr>
            <a:r>
              <a:rPr lang="de-DE"/>
              <a:t>SOM does not replace existing languages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782763"/>
            <a:ext cx="7380288" cy="399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The SOM Process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96" y="1619597"/>
            <a:ext cx="7559675" cy="577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The C Language Process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547589"/>
            <a:ext cx="7527925" cy="574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orga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1029</Words>
  <Application>Microsoft Office PowerPoint</Application>
  <PresentationFormat>Presentación en pantalla (4:3)</PresentationFormat>
  <Paragraphs>311</Paragraphs>
  <Slides>54</Slides>
  <Notes>54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54</vt:i4>
      </vt:variant>
    </vt:vector>
  </HeadingPairs>
  <TitlesOfParts>
    <vt:vector size="56" baseType="lpstr">
      <vt:lpstr>Default</vt:lpstr>
      <vt:lpstr>lyt-organic</vt:lpstr>
      <vt:lpstr>Presentación de PowerPoint</vt:lpstr>
      <vt:lpstr>Presentación de PowerPoint</vt:lpstr>
      <vt:lpstr>What will be covered</vt:lpstr>
      <vt:lpstr>SOM Overview</vt:lpstr>
      <vt:lpstr>Who Needs SOM?</vt:lpstr>
      <vt:lpstr>SOM and the Workplace Shell</vt:lpstr>
      <vt:lpstr>SOM Architecture</vt:lpstr>
      <vt:lpstr>The SOM Process</vt:lpstr>
      <vt:lpstr>The C Language Process</vt:lpstr>
      <vt:lpstr>A Programming Example -The C Bindings</vt:lpstr>
      <vt:lpstr>Defining the class animal</vt:lpstr>
      <vt:lpstr>Defining the class animal</vt:lpstr>
      <vt:lpstr>SOM compiler creates a method template file...</vt:lpstr>
      <vt:lpstr>SOM compiler creates a method template file...</vt:lpstr>
      <vt:lpstr>SOM compiler creates a method template file...</vt:lpstr>
      <vt:lpstr>...which you fill in:</vt:lpstr>
      <vt:lpstr>...which you fill in:</vt:lpstr>
      <vt:lpstr>...which you fill in:</vt:lpstr>
      <vt:lpstr>The animal client</vt:lpstr>
      <vt:lpstr>The animal client</vt:lpstr>
      <vt:lpstr>Program output:</vt:lpstr>
      <vt:lpstr>Inheritance (Class Derivation)</vt:lpstr>
      <vt:lpstr>Implementation of dog class</vt:lpstr>
      <vt:lpstr>Implementation of dog class</vt:lpstr>
      <vt:lpstr>Client Code</vt:lpstr>
      <vt:lpstr>Client Code</vt:lpstr>
      <vt:lpstr>Client Output</vt:lpstr>
      <vt:lpstr>Polymorphism</vt:lpstr>
      <vt:lpstr>bdog.csc</vt:lpstr>
      <vt:lpstr>bdog.c</vt:lpstr>
      <vt:lpstr>ldog.csc</vt:lpstr>
      <vt:lpstr>ldog.csc</vt:lpstr>
      <vt:lpstr>ldog.c</vt:lpstr>
      <vt:lpstr>Client Code</vt:lpstr>
      <vt:lpstr>Client Code</vt:lpstr>
      <vt:lpstr>Client Code</vt:lpstr>
      <vt:lpstr>Client Code</vt:lpstr>
      <vt:lpstr>Client Output</vt:lpstr>
      <vt:lpstr>Client Output</vt:lpstr>
      <vt:lpstr>Real Class Libraries</vt:lpstr>
      <vt:lpstr>SOM Design Goals</vt:lpstr>
      <vt:lpstr>SOM Design Goals</vt:lpstr>
      <vt:lpstr>SOM Design Goals</vt:lpstr>
      <vt:lpstr>SOM Design Goals</vt:lpstr>
      <vt:lpstr>SOM Design Goals </vt:lpstr>
      <vt:lpstr>SOM Design Goals</vt:lpstr>
      <vt:lpstr>Industrial grade class libraries</vt:lpstr>
      <vt:lpstr>Industrial grade class libraries</vt:lpstr>
      <vt:lpstr>Industrial grade class libraries</vt:lpstr>
      <vt:lpstr>Industrial grade class libraries</vt:lpstr>
      <vt:lpstr>Industrial grade class libraries</vt:lpstr>
      <vt:lpstr>Important SOM Features</vt:lpstr>
      <vt:lpstr>References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miturbide</dc:creator>
  <cp:lastModifiedBy>Usuario M</cp:lastModifiedBy>
  <cp:revision>49</cp:revision>
  <dcterms:created xsi:type="dcterms:W3CDTF">2009-04-16T11:32:32Z</dcterms:created>
  <dcterms:modified xsi:type="dcterms:W3CDTF">2012-07-19T03:43:10Z</dcterms:modified>
</cp:coreProperties>
</file>